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7" r:id="rId2"/>
    <p:sldId id="259" r:id="rId3"/>
    <p:sldId id="258" r:id="rId4"/>
    <p:sldId id="260" r:id="rId5"/>
    <p:sldId id="261" r:id="rId6"/>
    <p:sldId id="263" r:id="rId7"/>
    <p:sldId id="264" r:id="rId8"/>
    <p:sldId id="265" r:id="rId9"/>
    <p:sldId id="266" r:id="rId10"/>
    <p:sldId id="274" r:id="rId11"/>
    <p:sldId id="27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1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878" autoAdjust="0"/>
    <p:restoredTop sz="78815" autoAdjust="0"/>
  </p:normalViewPr>
  <p:slideViewPr>
    <p:cSldViewPr snapToGrid="0">
      <p:cViewPr varScale="1">
        <p:scale>
          <a:sx n="52" d="100"/>
          <a:sy n="52" d="100"/>
        </p:scale>
        <p:origin x="62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4234BB-FD4D-4BF5-96F4-AECE206DF136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B7D9F1-51AB-4F3B-B171-10AAD1C9C3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381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B7D9F1-51AB-4F3B-B171-10AAD1C9C35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478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B7D9F1-51AB-4F3B-B171-10AAD1C9C35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5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B7D9F1-51AB-4F3B-B171-10AAD1C9C35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338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B7D9F1-51AB-4F3B-B171-10AAD1C9C35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0694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B7D9F1-51AB-4F3B-B171-10AAD1C9C35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7427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B7D9F1-51AB-4F3B-B171-10AAD1C9C35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1649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B7D9F1-51AB-4F3B-B171-10AAD1C9C35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399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B7D9F1-51AB-4F3B-B171-10AAD1C9C35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7637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B7D9F1-51AB-4F3B-B171-10AAD1C9C35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9424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B7D9F1-51AB-4F3B-B171-10AAD1C9C35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6247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B7D9F1-51AB-4F3B-B171-10AAD1C9C35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101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F4E28-0340-CD10-A403-B17FA82279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9DEFFE-1721-FCA1-BACC-3E79931388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BF8B6-E338-C1A7-D137-AEC98EC12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14B5-16C6-2249-8152-51FD6645D5C2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51038-7922-A1D0-EE01-E3F99B5FA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09FBBB-8639-A0F9-4C12-D5C3D3B61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54678-4F61-1848-BED7-E14ADFC6A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814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24CB6-91B2-FD41-2AD8-B38C9673E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Area Normal Black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9B18B-E083-9721-6A6A-618F849060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B06642-3432-0287-E565-3D255CD1F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14B5-16C6-2249-8152-51FD6645D5C2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84F27-84C7-9C85-D6BD-FD6A20805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13A41-D964-FBA7-0E09-5786D2ADC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54678-4F61-1848-BED7-E14ADFC6A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552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3A4CD-04D1-7B75-93AB-1ED4F1D34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9C0C2-A292-8F8A-AD7C-5C65CE9152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C69DE0-BC9C-D1D2-C168-13E7CCEB7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14B5-16C6-2249-8152-51FD6645D5C2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DC9114-6906-2115-C96D-C5C89C294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1796F7-8E8D-EDA3-96A8-2D749A74E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54678-4F61-1848-BED7-E14ADFC6A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886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AFCA2-6D91-8656-B6EF-5224C7CE8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52FE5-24F8-2A73-6F80-01741EB6C8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4E1249-1447-1BB8-057C-DAE2F5A1FF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0E8CEF-9D18-23DB-8797-AFED9EC21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14B5-16C6-2249-8152-51FD6645D5C2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DDE9F3-10DD-A4EE-A8FC-BEFC3711C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FE3897-05A5-B8C1-69C2-DE8AF9341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54678-4F61-1848-BED7-E14ADFC6A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2222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3A87B-D0FD-0A9C-7138-C827BE2C3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19DCE4-EE49-8749-9436-41E11C087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F090DF-DE04-855B-DB97-FCE3AC2A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FB0C95-9359-DE16-3296-79536450AB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1E28B4-33D0-7EFA-70B8-025BA5445B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20BF06-5DD1-5539-1EBA-AFA88388F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14B5-16C6-2249-8152-51FD6645D5C2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2667E-BEF9-2A8C-5F6B-05AC0DE59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ABC6EB-8599-E1AE-850E-A4FE42338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54678-4F61-1848-BED7-E14ADFC6A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010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27C57-4760-6451-1F41-7FF6B970C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7695F1-B5D9-FA21-5800-D5DA98794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14B5-16C6-2249-8152-51FD6645D5C2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8B7A23-502F-FEEE-E84B-D62437201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77885F-4DF6-DCAD-E6DD-0C52E189D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54678-4F61-1848-BED7-E14ADFC6A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545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A433FD-8622-B6D5-15B6-620448CF7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14B5-16C6-2249-8152-51FD6645D5C2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3C190E-3A67-8B6B-C55C-1E1FC2EF8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21000D-3417-220C-265D-1B0F2784A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54678-4F61-1848-BED7-E14ADFC6A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639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971B7-259C-1564-0393-C6DAAC572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DA57E-A16A-73AC-212F-A704B32BB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64F44B-3452-EF8C-ABB6-167B9AE0E6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91F6AB-B28E-5F31-3ADA-26347557E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14B5-16C6-2249-8152-51FD6645D5C2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9AF770-4B4B-5C7E-D782-27A50A9EB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E6C244-77E6-1CA7-5119-84329227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54678-4F61-1848-BED7-E14ADFC6A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215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EBAC9-9FF7-5A09-E1CE-27A3187B7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08D5E2-0E08-41B1-B740-AB3BA4D549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852ACD-6D2B-6682-0605-C11D6B9A40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1E962C-EC51-809F-4F42-C94FB91ED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14B5-16C6-2249-8152-51FD6645D5C2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85E5BE-700A-26DC-C7F7-A1E5F42E8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221A4E-7DAE-C639-85F4-B4A85CBDD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54678-4F61-1848-BED7-E14ADFC6A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76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13058-FCBF-6683-ED1C-66C9E1D7D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42FAF1-F92A-934F-19F4-601A44886F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D073DB-3C2B-9FB7-B292-8653277FF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14B5-16C6-2249-8152-51FD6645D5C2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3BD22-A7BD-95C1-6D5B-16F3E0A66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513FC2-0309-EFDC-128E-CBE4E94FA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54678-4F61-1848-BED7-E14ADFC6A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199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C84957-9CFB-73D9-4B5F-165A4EC264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66AAB3-3A24-55D2-DB9C-71633A304E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7129B-0625-0605-C2F6-D1B5F1ED8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14B5-16C6-2249-8152-51FD6645D5C2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E68C80-B0C6-946A-2EFE-D75B08762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D1CC81-F4C1-E793-6A8D-2D2366849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54678-4F61-1848-BED7-E14ADFC6A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172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4C876B-6695-4B4B-A58C-8C2D5CA86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52AA0A-B2F6-83A9-F519-267E52ECE9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E6ACCC-58E4-8919-F344-24A00B3E82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3E14B5-16C6-2249-8152-51FD6645D5C2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05EDC-E43A-FDE4-1D2A-1BDC94A386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94B0A-03BE-1A25-D56D-311AE3ADA0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654678-4F61-1848-BED7-E14ADFC6A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687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3481B1"/>
          </a:solidFill>
          <a:latin typeface="Area Normal Black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ea Normal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ea Normal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ea Normal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ea Normal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ea Normal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9082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CF9FF45-04FB-4CF7-97C9-96C6298B16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12835" y="449179"/>
            <a:ext cx="8428391" cy="535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448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5651D-7350-B722-F146-2989C1F6D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Hispanic Homeownership in 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F7037-8E3C-5E86-1539-E6A306713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31011" cy="4351338"/>
          </a:xfrm>
        </p:spPr>
        <p:txBody>
          <a:bodyPr/>
          <a:lstStyle/>
          <a:p>
            <a:r>
              <a:rPr lang="en-US" sz="2400" dirty="0"/>
              <a:t>In 2024, the Hispanic homeownership rate declined to 49.0%</a:t>
            </a:r>
          </a:p>
          <a:p>
            <a:r>
              <a:rPr lang="en-US" sz="2400" dirty="0"/>
              <a:t>Hispanic-owner households reach a record high of 9.8 million, a net gain of 238,000 owner-households. </a:t>
            </a:r>
          </a:p>
          <a:p>
            <a:r>
              <a:rPr lang="en-US" sz="2400" dirty="0"/>
              <a:t>In 2024, Hispanics households grew by 676,000, accounting for 43.3% of the overall household formation growth nationwide. </a:t>
            </a:r>
          </a:p>
          <a:p>
            <a:endParaRPr lang="en-US" dirty="0"/>
          </a:p>
        </p:txBody>
      </p:sp>
      <p:pic>
        <p:nvPicPr>
          <p:cNvPr id="4" name="Picture 3" descr="A blue and white rectangular sign with white text&#10;&#10;AI-generated content may be incorrect.">
            <a:extLst>
              <a:ext uri="{FF2B5EF4-FFF2-40B4-BE49-F238E27FC236}">
                <a16:creationId xmlns:a16="http://schemas.microsoft.com/office/drawing/2014/main" id="{CD594247-04CC-41F6-A88A-D97F493F2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9211" y="1690688"/>
            <a:ext cx="3960950" cy="3739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1099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A16D7-E63C-46B0-A81D-A484D1F75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Hispanics Are Driving Market Growth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1986442-7A5B-4EBD-8B10-CA90CC05A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5265" y="1825625"/>
            <a:ext cx="4738535" cy="4351338"/>
          </a:xfrm>
        </p:spPr>
        <p:txBody>
          <a:bodyPr>
            <a:normAutofit/>
          </a:bodyPr>
          <a:lstStyle/>
          <a:p>
            <a:r>
              <a:rPr lang="en-US" sz="2400" dirty="0"/>
              <a:t>Non-White households made up 82.3 percent of household formation and 77.6 percent of owner-household gains last year.</a:t>
            </a:r>
          </a:p>
          <a:p>
            <a:r>
              <a:rPr lang="en-US" sz="2400" dirty="0"/>
              <a:t>Among them, the Hispanic community contributed the largest share of net growth.</a:t>
            </a:r>
          </a:p>
        </p:txBody>
      </p:sp>
      <p:pic>
        <p:nvPicPr>
          <p:cNvPr id="5" name="Picture 4" descr="A chart with numbers and text&#10;&#10;AI-generated content may be incorrect.">
            <a:extLst>
              <a:ext uri="{FF2B5EF4-FFF2-40B4-BE49-F238E27FC236}">
                <a16:creationId xmlns:a16="http://schemas.microsoft.com/office/drawing/2014/main" id="{2594E884-3E7D-4794-8D76-608044697D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69846"/>
            <a:ext cx="5777065" cy="478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166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aph of people with percentages&#10;&#10;AI-generated content may be incorrect.">
            <a:extLst>
              <a:ext uri="{FF2B5EF4-FFF2-40B4-BE49-F238E27FC236}">
                <a16:creationId xmlns:a16="http://schemas.microsoft.com/office/drawing/2014/main" id="{13AF077F-4DFB-4954-8FAE-570695323F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088" y="1690688"/>
            <a:ext cx="4516384" cy="44862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E6B025-A434-4A13-86DA-7EFDA567F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Demographic &amp; Economic Factors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92FBC70-11EC-4E5D-87E4-E80856AEBEF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Age</a:t>
            </a:r>
          </a:p>
          <a:p>
            <a:r>
              <a:rPr lang="en-US" dirty="0"/>
              <a:t>Population Growth</a:t>
            </a:r>
          </a:p>
          <a:p>
            <a:r>
              <a:rPr lang="en-US" dirty="0"/>
              <a:t>Labor Force &amp; Income</a:t>
            </a:r>
          </a:p>
          <a:p>
            <a:r>
              <a:rPr lang="en-US" dirty="0"/>
              <a:t>Education </a:t>
            </a:r>
          </a:p>
          <a:p>
            <a:r>
              <a:rPr lang="en-US" dirty="0"/>
              <a:t>Self-Employment </a:t>
            </a:r>
          </a:p>
          <a:p>
            <a:r>
              <a:rPr lang="en-US" dirty="0"/>
              <a:t>Multigenerational Living</a:t>
            </a:r>
          </a:p>
          <a:p>
            <a:r>
              <a:rPr lang="en-US" dirty="0"/>
              <a:t>Migration Patterns</a:t>
            </a:r>
          </a:p>
        </p:txBody>
      </p:sp>
    </p:spTree>
    <p:extLst>
      <p:ext uri="{BB962C8B-B14F-4D97-AF65-F5344CB8AC3E}">
        <p14:creationId xmlns:p14="http://schemas.microsoft.com/office/powerpoint/2010/main" val="1848457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B1CBC-AF43-4118-A966-94C044D0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Barriers to Homeownership Growth</a:t>
            </a:r>
          </a:p>
        </p:txBody>
      </p:sp>
      <p:pic>
        <p:nvPicPr>
          <p:cNvPr id="7" name="Content Placeholder 6" descr="A red and blue sign with white text&#10;&#10;AI-generated content may be incorrect.">
            <a:extLst>
              <a:ext uri="{FF2B5EF4-FFF2-40B4-BE49-F238E27FC236}">
                <a16:creationId xmlns:a16="http://schemas.microsoft.com/office/drawing/2014/main" id="{8CB4B789-5F27-4485-8904-64F37285D91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38200" y="2187734"/>
            <a:ext cx="5181600" cy="362712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D2955-7E51-4D57-B3BC-DE0E695EC18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Limited Inventory</a:t>
            </a:r>
          </a:p>
          <a:p>
            <a:r>
              <a:rPr lang="en-US" dirty="0"/>
              <a:t>Rising Home Prices</a:t>
            </a:r>
          </a:p>
          <a:p>
            <a:r>
              <a:rPr lang="en-US" dirty="0"/>
              <a:t>High Interest Rate</a:t>
            </a:r>
          </a:p>
          <a:p>
            <a:r>
              <a:rPr lang="en-US" dirty="0"/>
              <a:t>Broker Compensation Regulations</a:t>
            </a:r>
          </a:p>
          <a:p>
            <a:r>
              <a:rPr lang="en-US" dirty="0"/>
              <a:t>Political Uncertainty </a:t>
            </a:r>
          </a:p>
        </p:txBody>
      </p:sp>
    </p:spTree>
    <p:extLst>
      <p:ext uri="{BB962C8B-B14F-4D97-AF65-F5344CB8AC3E}">
        <p14:creationId xmlns:p14="http://schemas.microsoft.com/office/powerpoint/2010/main" val="966646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7F13949-C0FF-402B-8772-7CA8707DE0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323070"/>
            <a:ext cx="5181600" cy="3853892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b="1" dirty="0"/>
              <a:t>Listing prices before and after the pandemic: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/>
              <a:t>Before the pandemic, more than half (57%) of homes for sale were priced under $350,000.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/>
              <a:t>After the pandemic, almost two-thirds (62%) were priced above $350,000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66936F7-48BD-41E7-B763-98BDA4F196E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56286" y="365152"/>
            <a:ext cx="6411660" cy="6492820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3288D32F-51EC-4A78-8632-F44446939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2200" y="754363"/>
            <a:ext cx="5181600" cy="1179469"/>
          </a:xfrm>
        </p:spPr>
        <p:txBody>
          <a:bodyPr>
            <a:normAutofit/>
          </a:bodyPr>
          <a:lstStyle/>
          <a:p>
            <a:r>
              <a:rPr lang="en-US" sz="3200" dirty="0"/>
              <a:t>Since early 2020, home prices have increased by 47%. </a:t>
            </a:r>
          </a:p>
        </p:txBody>
      </p:sp>
    </p:spTree>
    <p:extLst>
      <p:ext uri="{BB962C8B-B14F-4D97-AF65-F5344CB8AC3E}">
        <p14:creationId xmlns:p14="http://schemas.microsoft.com/office/powerpoint/2010/main" val="3270323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EC14-696F-4C00-9A4A-EBBAD0BC8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 Opportunity Markets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49B9389-F9FB-4BAC-A232-B0D7C7D7368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b="15915"/>
          <a:stretch/>
        </p:blipFill>
        <p:spPr>
          <a:xfrm>
            <a:off x="5210537" y="1571138"/>
            <a:ext cx="3333709" cy="47818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B3CD37-19C0-4D52-B6B7-EC714B26F4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5271"/>
          <a:stretch/>
        </p:blipFill>
        <p:spPr>
          <a:xfrm>
            <a:off x="8648319" y="469173"/>
            <a:ext cx="3139192" cy="45433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33466D-007A-46F2-8725-583F2E0576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079" y="1398760"/>
            <a:ext cx="4471531" cy="5126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106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EC14-696F-4C00-9A4A-EBBAD0BC8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Role of Immigrants in the Housing Market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5FACC-E201-46FF-8BD0-B046244622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36949" y="2039104"/>
            <a:ext cx="4460632" cy="3654505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Immigrants play a key role:</a:t>
            </a:r>
          </a:p>
          <a:p>
            <a:r>
              <a:rPr lang="en-US" dirty="0"/>
              <a:t>Sustaining the U.S. population</a:t>
            </a:r>
          </a:p>
          <a:p>
            <a:r>
              <a:rPr lang="en-US" dirty="0"/>
              <a:t>Maintaining the construction labor force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Content Placeholder 4" descr="A graph with blue squares and text&#10;&#10;AI-generated content may be incorrect.">
            <a:extLst>
              <a:ext uri="{FF2B5EF4-FFF2-40B4-BE49-F238E27FC236}">
                <a16:creationId xmlns:a16="http://schemas.microsoft.com/office/drawing/2014/main" id="{7C2D458A-FDE6-4EC1-8C1F-C69921AB7D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38200" y="1512807"/>
            <a:ext cx="6198749" cy="452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012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5651D-7350-B722-F146-2989C1F6D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NAHREP Policy Priorities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DF7037-8E3C-5E86-1539-E6A306713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5928" y="1690688"/>
            <a:ext cx="6131011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NAHREP focuses its advocacy efforts on four main policy areas: </a:t>
            </a:r>
          </a:p>
          <a:p>
            <a:pPr>
              <a:lnSpc>
                <a:spcPct val="150000"/>
              </a:lnSpc>
            </a:pPr>
            <a:r>
              <a:rPr lang="en-US" dirty="0"/>
              <a:t>Housing Affordability</a:t>
            </a:r>
          </a:p>
          <a:p>
            <a:pPr>
              <a:lnSpc>
                <a:spcPct val="150000"/>
              </a:lnSpc>
            </a:pPr>
            <a:r>
              <a:rPr lang="en-US" dirty="0"/>
              <a:t>Access to Credit</a:t>
            </a:r>
          </a:p>
          <a:p>
            <a:pPr>
              <a:lnSpc>
                <a:spcPct val="150000"/>
              </a:lnSpc>
            </a:pPr>
            <a:r>
              <a:rPr lang="en-US" dirty="0"/>
              <a:t>Industry Best Practices</a:t>
            </a:r>
          </a:p>
          <a:p>
            <a:pPr>
              <a:lnSpc>
                <a:spcPct val="150000"/>
              </a:lnSpc>
            </a:pPr>
            <a:r>
              <a:rPr lang="en-US" dirty="0"/>
              <a:t>Macroeconomic Issues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594247-04CC-41F6-A88A-D97F493F2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690688"/>
            <a:ext cx="3484395" cy="450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4782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29919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</TotalTime>
  <Words>240</Words>
  <Application>Microsoft Office PowerPoint</Application>
  <PresentationFormat>Widescreen</PresentationFormat>
  <Paragraphs>47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Area Normal</vt:lpstr>
      <vt:lpstr>Area Normal Black</vt:lpstr>
      <vt:lpstr>Arial</vt:lpstr>
      <vt:lpstr>Calibri</vt:lpstr>
      <vt:lpstr>Office Theme</vt:lpstr>
      <vt:lpstr>PowerPoint Presentation</vt:lpstr>
      <vt:lpstr>PowerPoint Presentation</vt:lpstr>
      <vt:lpstr>Hispanic Homeownership in 2024</vt:lpstr>
      <vt:lpstr>Hispanics Are Driving Market Growth</vt:lpstr>
      <vt:lpstr>Demographic &amp; Economic Factors</vt:lpstr>
      <vt:lpstr>Barriers to Homeownership Growth</vt:lpstr>
      <vt:lpstr>Since early 2020, home prices have increased by 47%. </vt:lpstr>
      <vt:lpstr>Top Opportunity Markets </vt:lpstr>
      <vt:lpstr>Role of Immigrants in the Housing Market</vt:lpstr>
      <vt:lpstr>NAHREP Policy Priorities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Shelby Buska</dc:creator>
  <cp:lastModifiedBy>Alex Garza</cp:lastModifiedBy>
  <cp:revision>52</cp:revision>
  <dcterms:created xsi:type="dcterms:W3CDTF">2025-03-10T15:55:28Z</dcterms:created>
  <dcterms:modified xsi:type="dcterms:W3CDTF">2026-01-02T19:06:50Z</dcterms:modified>
</cp:coreProperties>
</file>