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32"/>
  </p:notesMasterIdLst>
  <p:sldIdLst>
    <p:sldId id="256" r:id="rId2"/>
    <p:sldId id="258" r:id="rId3"/>
    <p:sldId id="260" r:id="rId4"/>
    <p:sldId id="298" r:id="rId5"/>
    <p:sldId id="269" r:id="rId6"/>
    <p:sldId id="288" r:id="rId7"/>
    <p:sldId id="262" r:id="rId8"/>
    <p:sldId id="289" r:id="rId9"/>
    <p:sldId id="261" r:id="rId10"/>
    <p:sldId id="291" r:id="rId11"/>
    <p:sldId id="265" r:id="rId12"/>
    <p:sldId id="266" r:id="rId13"/>
    <p:sldId id="297" r:id="rId14"/>
    <p:sldId id="268" r:id="rId15"/>
    <p:sldId id="301" r:id="rId16"/>
    <p:sldId id="270" r:id="rId17"/>
    <p:sldId id="299" r:id="rId18"/>
    <p:sldId id="285" r:id="rId19"/>
    <p:sldId id="300" r:id="rId20"/>
    <p:sldId id="302" r:id="rId21"/>
    <p:sldId id="303" r:id="rId22"/>
    <p:sldId id="276" r:id="rId23"/>
    <p:sldId id="277" r:id="rId24"/>
    <p:sldId id="278" r:id="rId25"/>
    <p:sldId id="279" r:id="rId26"/>
    <p:sldId id="293" r:id="rId27"/>
    <p:sldId id="295" r:id="rId28"/>
    <p:sldId id="294" r:id="rId29"/>
    <p:sldId id="281" r:id="rId30"/>
    <p:sldId id="257" r:id="rId31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33"/>
      <p:bold r:id="rId34"/>
      <p:italic r:id="rId35"/>
      <p:boldItalic r:id="rId36"/>
    </p:embeddedFont>
    <p:embeddedFont>
      <p:font typeface="Montserrat" panose="00000500000000000000" pitchFamily="2" charset="0"/>
      <p:regular r:id="rId37"/>
      <p:bold r:id="rId38"/>
      <p:italic r:id="rId39"/>
      <p:boldItalic r:id="rId40"/>
    </p:embeddedFont>
    <p:embeddedFont>
      <p:font typeface="Montserrat ExtraBold" panose="00000900000000000000" pitchFamily="2" charset="0"/>
      <p:bold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6">
          <p15:clr>
            <a:srgbClr val="747775"/>
          </p15:clr>
        </p15:guide>
        <p15:guide id="2" orient="horz" pos="2088">
          <p15:clr>
            <a:srgbClr val="747775"/>
          </p15:clr>
        </p15:guide>
        <p15:guide id="3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ayton Collin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7F321-38BC-416A-94BB-0CAF5AE1E136}" v="10" dt="2025-09-12T23:51:12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2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874" y="330"/>
      </p:cViewPr>
      <p:guideLst>
        <p:guide orient="horz" pos="236"/>
        <p:guide orient="horz" pos="208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10703dc5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10703dc5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5c0a92730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75c0a92730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13F65B97-F8F7-E5A8-0E8A-0197A7391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5c0a92730_2_1:notes">
            <a:extLst>
              <a:ext uri="{FF2B5EF4-FFF2-40B4-BE49-F238E27FC236}">
                <a16:creationId xmlns:a16="http://schemas.microsoft.com/office/drawing/2014/main" id="{E2A83ECD-9925-DE1B-2C33-DC5679CDBB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75c0a92730_2_1:notes">
            <a:extLst>
              <a:ext uri="{FF2B5EF4-FFF2-40B4-BE49-F238E27FC236}">
                <a16:creationId xmlns:a16="http://schemas.microsoft.com/office/drawing/2014/main" id="{3C2D3315-D49A-18B9-BC9E-310750AB4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4740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75c2a01549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75c2a01549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0E2B908C-7D7E-1FA6-7412-825DA475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5c2a01549_0_29:notes">
            <a:extLst>
              <a:ext uri="{FF2B5EF4-FFF2-40B4-BE49-F238E27FC236}">
                <a16:creationId xmlns:a16="http://schemas.microsoft.com/office/drawing/2014/main" id="{1F9E7C11-8F10-CE93-0149-28296C3F12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5c2a01549_0_29:notes">
            <a:extLst>
              <a:ext uri="{FF2B5EF4-FFF2-40B4-BE49-F238E27FC236}">
                <a16:creationId xmlns:a16="http://schemas.microsoft.com/office/drawing/2014/main" id="{46276DAD-276C-8822-625A-BB49A9FDC5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481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5c2a0154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5c2a0154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653443D3-90F5-E7CC-B434-D8FB6D11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5c2a01549_0_29:notes">
            <a:extLst>
              <a:ext uri="{FF2B5EF4-FFF2-40B4-BE49-F238E27FC236}">
                <a16:creationId xmlns:a16="http://schemas.microsoft.com/office/drawing/2014/main" id="{4B844768-7B15-7339-429B-03867489DF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5c2a01549_0_29:notes">
            <a:extLst>
              <a:ext uri="{FF2B5EF4-FFF2-40B4-BE49-F238E27FC236}">
                <a16:creationId xmlns:a16="http://schemas.microsoft.com/office/drawing/2014/main" id="{0569CDB4-68C2-529D-CD52-4ACF92A7E2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4565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5c2a0154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75c2a0154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B0A205A8-C487-B895-625A-DFADDCCE9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5c2a01549_0_29:notes">
            <a:extLst>
              <a:ext uri="{FF2B5EF4-FFF2-40B4-BE49-F238E27FC236}">
                <a16:creationId xmlns:a16="http://schemas.microsoft.com/office/drawing/2014/main" id="{3F459F83-3D30-669F-1FEC-9C07C694DC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5c2a01549_0_29:notes">
            <a:extLst>
              <a:ext uri="{FF2B5EF4-FFF2-40B4-BE49-F238E27FC236}">
                <a16:creationId xmlns:a16="http://schemas.microsoft.com/office/drawing/2014/main" id="{63C4A026-FAE9-8CE7-AF46-E6E0BB5714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9570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5c2a0154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75c2a0154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5c2a0154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5c2a0154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2989489A-27CE-A116-D35B-9037AB3AF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5c2a01549_0_29:notes">
            <a:extLst>
              <a:ext uri="{FF2B5EF4-FFF2-40B4-BE49-F238E27FC236}">
                <a16:creationId xmlns:a16="http://schemas.microsoft.com/office/drawing/2014/main" id="{024C9644-02B4-9EA2-3B82-9E252D5A50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5c2a01549_0_29:notes">
            <a:extLst>
              <a:ext uri="{FF2B5EF4-FFF2-40B4-BE49-F238E27FC236}">
                <a16:creationId xmlns:a16="http://schemas.microsoft.com/office/drawing/2014/main" id="{34F3A985-6894-964B-934E-D070C95C17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0237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5c2a0154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75c2a0154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B131F6BE-9D73-E77D-02C4-04261DB44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75c2a01549_0_26:notes">
            <a:extLst>
              <a:ext uri="{FF2B5EF4-FFF2-40B4-BE49-F238E27FC236}">
                <a16:creationId xmlns:a16="http://schemas.microsoft.com/office/drawing/2014/main" id="{629CCF99-2CC6-73FD-1B22-9A9F8B0816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75c2a01549_0_26:notes">
            <a:extLst>
              <a:ext uri="{FF2B5EF4-FFF2-40B4-BE49-F238E27FC236}">
                <a16:creationId xmlns:a16="http://schemas.microsoft.com/office/drawing/2014/main" id="{74187105-ECFF-39E6-9A4A-00A4DE2F0A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4006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5c2a0154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5c2a0154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>
          <a:extLst>
            <a:ext uri="{FF2B5EF4-FFF2-40B4-BE49-F238E27FC236}">
              <a16:creationId xmlns:a16="http://schemas.microsoft.com/office/drawing/2014/main" id="{4B62A2B6-EF53-A643-95F6-08FB785D6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5c2a01549_0_20:notes">
            <a:extLst>
              <a:ext uri="{FF2B5EF4-FFF2-40B4-BE49-F238E27FC236}">
                <a16:creationId xmlns:a16="http://schemas.microsoft.com/office/drawing/2014/main" id="{FF0159B4-91A5-FBD6-067D-C9C609A9C6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5c2a01549_0_20:notes">
            <a:extLst>
              <a:ext uri="{FF2B5EF4-FFF2-40B4-BE49-F238E27FC236}">
                <a16:creationId xmlns:a16="http://schemas.microsoft.com/office/drawing/2014/main" id="{82E99BE9-B7AA-669F-B4F8-A165FD1D25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589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E0681157-64C4-C896-F813-FFF42CAD6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5c2a01549_0_29:notes">
            <a:extLst>
              <a:ext uri="{FF2B5EF4-FFF2-40B4-BE49-F238E27FC236}">
                <a16:creationId xmlns:a16="http://schemas.microsoft.com/office/drawing/2014/main" id="{1B580C03-967C-19D4-E8F2-3D2D7AC0C6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5c2a01549_0_29:notes">
            <a:extLst>
              <a:ext uri="{FF2B5EF4-FFF2-40B4-BE49-F238E27FC236}">
                <a16:creationId xmlns:a16="http://schemas.microsoft.com/office/drawing/2014/main" id="{0939EE58-3786-EEF2-6E08-AEC46C686C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967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>
          <a:extLst>
            <a:ext uri="{FF2B5EF4-FFF2-40B4-BE49-F238E27FC236}">
              <a16:creationId xmlns:a16="http://schemas.microsoft.com/office/drawing/2014/main" id="{AA910DB6-DF51-E40C-4565-E9BBA7370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5c2a01549_0_20:notes">
            <a:extLst>
              <a:ext uri="{FF2B5EF4-FFF2-40B4-BE49-F238E27FC236}">
                <a16:creationId xmlns:a16="http://schemas.microsoft.com/office/drawing/2014/main" id="{7A9D36DF-97EA-1387-646D-C38277CDA0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5c2a01549_0_20:notes">
            <a:extLst>
              <a:ext uri="{FF2B5EF4-FFF2-40B4-BE49-F238E27FC236}">
                <a16:creationId xmlns:a16="http://schemas.microsoft.com/office/drawing/2014/main" id="{59A4EC74-32F3-AA4D-586B-B4AF9390BE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76730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>
          <a:extLst>
            <a:ext uri="{FF2B5EF4-FFF2-40B4-BE49-F238E27FC236}">
              <a16:creationId xmlns:a16="http://schemas.microsoft.com/office/drawing/2014/main" id="{F6CDE819-B986-359D-8EEF-44AE3710C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5c2a01549_0_20:notes">
            <a:extLst>
              <a:ext uri="{FF2B5EF4-FFF2-40B4-BE49-F238E27FC236}">
                <a16:creationId xmlns:a16="http://schemas.microsoft.com/office/drawing/2014/main" id="{4E0222DF-4D46-9FA3-BF8C-C21EEEA68A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5c2a01549_0_20:notes">
            <a:extLst>
              <a:ext uri="{FF2B5EF4-FFF2-40B4-BE49-F238E27FC236}">
                <a16:creationId xmlns:a16="http://schemas.microsoft.com/office/drawing/2014/main" id="{09BD25AD-1DA2-ECF7-33B8-DD83A65413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4440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>
          <a:extLst>
            <a:ext uri="{FF2B5EF4-FFF2-40B4-BE49-F238E27FC236}">
              <a16:creationId xmlns:a16="http://schemas.microsoft.com/office/drawing/2014/main" id="{B6783DC4-2B1A-2B9D-ACC2-F51E25093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5c2a01549_0_20:notes">
            <a:extLst>
              <a:ext uri="{FF2B5EF4-FFF2-40B4-BE49-F238E27FC236}">
                <a16:creationId xmlns:a16="http://schemas.microsoft.com/office/drawing/2014/main" id="{896A354D-9384-B1D9-6F7A-4ED590A336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5c2a01549_0_20:notes">
            <a:extLst>
              <a:ext uri="{FF2B5EF4-FFF2-40B4-BE49-F238E27FC236}">
                <a16:creationId xmlns:a16="http://schemas.microsoft.com/office/drawing/2014/main" id="{4FCEC0D3-91ED-7836-C632-5D3DBD626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705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452552cd9b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452552cd9b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452552cd9b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452552cd9b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5c2a01549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75c2a01549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7349cfdd0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7349cfdd0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D87032F3-FE54-7FAF-8B4E-5761744D7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75c2a01549_0_44:notes">
            <a:extLst>
              <a:ext uri="{FF2B5EF4-FFF2-40B4-BE49-F238E27FC236}">
                <a16:creationId xmlns:a16="http://schemas.microsoft.com/office/drawing/2014/main" id="{193BB906-3A32-0FD4-E29B-17E4CCDFF2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75c2a01549_0_44:notes">
            <a:extLst>
              <a:ext uri="{FF2B5EF4-FFF2-40B4-BE49-F238E27FC236}">
                <a16:creationId xmlns:a16="http://schemas.microsoft.com/office/drawing/2014/main" id="{ECA7233F-D4BE-C945-5546-8864D8F38E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5067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5AFCB4A3-05CB-B5FC-4C44-94A44718E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75c2a01549_0_44:notes">
            <a:extLst>
              <a:ext uri="{FF2B5EF4-FFF2-40B4-BE49-F238E27FC236}">
                <a16:creationId xmlns:a16="http://schemas.microsoft.com/office/drawing/2014/main" id="{2B46758D-FABE-0230-E5AF-FB4405B81B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75c2a01549_0_44:notes">
            <a:extLst>
              <a:ext uri="{FF2B5EF4-FFF2-40B4-BE49-F238E27FC236}">
                <a16:creationId xmlns:a16="http://schemas.microsoft.com/office/drawing/2014/main" id="{3FE733A8-AA0A-9C7E-2A1A-54928FB12A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6630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31E3BA00-3382-9C34-9D09-95A73CA9D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75c2a01549_0_44:notes">
            <a:extLst>
              <a:ext uri="{FF2B5EF4-FFF2-40B4-BE49-F238E27FC236}">
                <a16:creationId xmlns:a16="http://schemas.microsoft.com/office/drawing/2014/main" id="{4921FBB0-CBC5-494B-0FD1-4F266A6444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75c2a01549_0_44:notes">
            <a:extLst>
              <a:ext uri="{FF2B5EF4-FFF2-40B4-BE49-F238E27FC236}">
                <a16:creationId xmlns:a16="http://schemas.microsoft.com/office/drawing/2014/main" id="{C0366323-0132-EBB6-B110-407386F69B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810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75c2a0154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75c2a01549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31e7ef1c5_4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31e7ef1c5_4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Title" type="title">
  <p:cSld name="TITLE">
    <p:bg>
      <p:bgPr>
        <a:solidFill>
          <a:srgbClr val="E5E2D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1" y="744575"/>
            <a:ext cx="737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5200"/>
              <a:buFont typeface="Montserrat ExtraBold"/>
              <a:buNone/>
              <a:defRPr sz="5200">
                <a:solidFill>
                  <a:srgbClr val="1A1F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740850"/>
            <a:ext cx="7376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Georgia"/>
              <a:buNone/>
              <a:defRPr sz="2000">
                <a:latin typeface="Georgia"/>
                <a:ea typeface="Georgia"/>
                <a:cs typeface="Georgia"/>
                <a:sym typeface="Georg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725" y="152700"/>
            <a:ext cx="1317000" cy="16141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45475" y="4824950"/>
            <a:ext cx="16419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2025 HW Media, LLC</a:t>
            </a:r>
            <a:endParaRPr sz="10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15;p2"/>
          <p:cNvSpPr txBox="1"/>
          <p:nvPr/>
        </p:nvSpPr>
        <p:spPr>
          <a:xfrm>
            <a:off x="5745075" y="4824950"/>
            <a:ext cx="10104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@housingwire</a:t>
            </a:r>
            <a:endParaRPr sz="10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7883073" y="4824950"/>
            <a:ext cx="11469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housingwire.com</a:t>
            </a:r>
            <a:endParaRPr sz="10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2894125" y="4824950"/>
            <a:ext cx="14148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@logan_mohtashami</a:t>
            </a:r>
            <a:endParaRPr sz="10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7836256" y="1348359"/>
            <a:ext cx="1317000" cy="1317000"/>
          </a:xfrm>
          <a:prstGeom prst="rect">
            <a:avLst/>
          </a:prstGeom>
          <a:solidFill>
            <a:srgbClr val="BC2F2F"/>
          </a:solidFill>
          <a:ln>
            <a:noFill/>
          </a:ln>
        </p:spPr>
        <p:txBody>
          <a:bodyPr spcFirstLastPara="1" wrap="square" lIns="88650" tIns="88650" rIns="88650" bIns="88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7"/>
          </a:p>
        </p:txBody>
      </p:sp>
      <p:sp>
        <p:nvSpPr>
          <p:cNvPr id="19" name="Google Shape;19;p2"/>
          <p:cNvSpPr/>
          <p:nvPr/>
        </p:nvSpPr>
        <p:spPr>
          <a:xfrm>
            <a:off x="7836248" y="2665399"/>
            <a:ext cx="1271400" cy="1271400"/>
          </a:xfrm>
          <a:prstGeom prst="rtTriangle">
            <a:avLst/>
          </a:prstGeom>
          <a:solidFill>
            <a:srgbClr val="BC2F2F"/>
          </a:solidFill>
          <a:ln>
            <a:noFill/>
          </a:ln>
        </p:spPr>
        <p:txBody>
          <a:bodyPr spcFirstLastPara="1" wrap="square" lIns="88650" tIns="88650" rIns="88650" bIns="886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7"/>
          </a:p>
        </p:txBody>
      </p:sp>
      <p:pic>
        <p:nvPicPr>
          <p:cNvPr id="20" name="Google Shape;2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75629">
            <a:off x="7177636" y="-53928"/>
            <a:ext cx="2136512" cy="2105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8475" y="3374256"/>
            <a:ext cx="1552850" cy="131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85">
          <p15:clr>
            <a:srgbClr val="E46962"/>
          </p15:clr>
        </p15:guide>
        <p15:guide id="2" pos="563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1A1F22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3600"/>
              <a:buFont typeface="Montserrat ExtraBold"/>
              <a:buNone/>
              <a:defRPr sz="3600">
                <a:solidFill>
                  <a:srgbClr val="F8F7F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" name="Google Shape;2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725" y="134547"/>
            <a:ext cx="620382" cy="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/>
        </p:nvSpPr>
        <p:spPr>
          <a:xfrm>
            <a:off x="45471" y="4824960"/>
            <a:ext cx="14040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© 2006-2025 HW Media, LLC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5745075" y="4824950"/>
            <a:ext cx="7869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@housingwire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8180069" y="4824950"/>
            <a:ext cx="904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housingwire.com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" name="Google Shape;29;p3"/>
          <p:cNvSpPr txBox="1"/>
          <p:nvPr/>
        </p:nvSpPr>
        <p:spPr>
          <a:xfrm>
            <a:off x="2894125" y="4824950"/>
            <a:ext cx="1063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@logan_mohtashami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rgbClr val="F8F7F4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" title="Presentation-Asset-1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2800"/>
              <a:buFont typeface="Montserrat ExtraBold"/>
              <a:buNone/>
              <a:defRPr>
                <a:solidFill>
                  <a:srgbClr val="1A1F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800"/>
              <a:buFont typeface="Georgia"/>
              <a:buChar char="●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○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■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●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○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■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●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○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400"/>
              <a:buFont typeface="Georgia"/>
              <a:buChar char="■"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4"/>
          <p:cNvSpPr txBox="1"/>
          <p:nvPr/>
        </p:nvSpPr>
        <p:spPr>
          <a:xfrm>
            <a:off x="45471" y="4824960"/>
            <a:ext cx="14040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© 2006-2025 HW Media, LLC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5745075" y="4824950"/>
            <a:ext cx="7869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@housingwire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8180069" y="4824950"/>
            <a:ext cx="904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housingwire.com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" name="Google Shape;38;p4"/>
          <p:cNvSpPr txBox="1"/>
          <p:nvPr/>
        </p:nvSpPr>
        <p:spPr>
          <a:xfrm>
            <a:off x="2894125" y="4824950"/>
            <a:ext cx="1063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@logan_mohtashami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9" name="Google Shape;3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25" y="152700"/>
            <a:ext cx="1317000" cy="161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rgbClr val="E5E2DF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" name="Google Shape;42;p5"/>
          <p:cNvSpPr txBox="1"/>
          <p:nvPr/>
        </p:nvSpPr>
        <p:spPr>
          <a:xfrm>
            <a:off x="45471" y="4824960"/>
            <a:ext cx="14040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© 2006-2025 HW Media, LLC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" name="Google Shape;43;p5"/>
          <p:cNvSpPr txBox="1"/>
          <p:nvPr/>
        </p:nvSpPr>
        <p:spPr>
          <a:xfrm>
            <a:off x="5745075" y="4824950"/>
            <a:ext cx="7869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@housingwire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" name="Google Shape;44;p5"/>
          <p:cNvSpPr txBox="1"/>
          <p:nvPr/>
        </p:nvSpPr>
        <p:spPr>
          <a:xfrm>
            <a:off x="8180069" y="4824950"/>
            <a:ext cx="904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housingwire.com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5" name="Google Shape;45;p5"/>
          <p:cNvSpPr txBox="1"/>
          <p:nvPr/>
        </p:nvSpPr>
        <p:spPr>
          <a:xfrm>
            <a:off x="2894125" y="4824950"/>
            <a:ext cx="1063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@logan_mohtashami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6" name="Google Shape;46;p5" title="HW_Title_card_Extended_blac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3987" y="445013"/>
            <a:ext cx="8191775" cy="1343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590220" y="800565"/>
            <a:ext cx="6084900" cy="5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25" y="152700"/>
            <a:ext cx="1317000" cy="161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1A1F2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4800"/>
              <a:buFont typeface="Montserrat ExtraBold"/>
              <a:buNone/>
              <a:defRPr sz="4800">
                <a:solidFill>
                  <a:srgbClr val="F8F7F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725" y="134547"/>
            <a:ext cx="620382" cy="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6"/>
          <p:cNvSpPr txBox="1"/>
          <p:nvPr/>
        </p:nvSpPr>
        <p:spPr>
          <a:xfrm>
            <a:off x="45471" y="4824960"/>
            <a:ext cx="14040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© 2006-2025 HW Media, LLC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4" name="Google Shape;54;p6"/>
          <p:cNvSpPr txBox="1"/>
          <p:nvPr/>
        </p:nvSpPr>
        <p:spPr>
          <a:xfrm>
            <a:off x="5745075" y="4824950"/>
            <a:ext cx="7869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@housingwire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" name="Google Shape;55;p6"/>
          <p:cNvSpPr txBox="1"/>
          <p:nvPr/>
        </p:nvSpPr>
        <p:spPr>
          <a:xfrm>
            <a:off x="8180069" y="4824950"/>
            <a:ext cx="904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housingwire.com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6" name="Google Shape;56;p6"/>
          <p:cNvSpPr txBox="1"/>
          <p:nvPr/>
        </p:nvSpPr>
        <p:spPr>
          <a:xfrm>
            <a:off x="2894125" y="4824950"/>
            <a:ext cx="1063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@logan_mohtashami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E5E2D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1A1F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title"/>
          </p:nvPr>
        </p:nvSpPr>
        <p:spPr>
          <a:xfrm>
            <a:off x="174060" y="2272930"/>
            <a:ext cx="4222800" cy="123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3600"/>
              <a:buFont typeface="Montserrat ExtraBold"/>
              <a:buNone/>
              <a:defRPr sz="3600">
                <a:solidFill>
                  <a:srgbClr val="1A1F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ubTitle" idx="1"/>
          </p:nvPr>
        </p:nvSpPr>
        <p:spPr>
          <a:xfrm>
            <a:off x="219780" y="347363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1800"/>
              <a:buFont typeface="Georgia"/>
              <a:buNone/>
              <a:defRPr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" name="Google Shape;6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725" y="152700"/>
            <a:ext cx="1317000" cy="161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rgbClr val="E5E2D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311700" y="40781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F22"/>
              </a:buClr>
              <a:buSzPts val="2000"/>
              <a:buFont typeface="Montserrat"/>
              <a:buNone/>
              <a:defRPr sz="2000" b="1">
                <a:solidFill>
                  <a:srgbClr val="1A1F2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8"/>
          <p:cNvSpPr txBox="1"/>
          <p:nvPr/>
        </p:nvSpPr>
        <p:spPr>
          <a:xfrm>
            <a:off x="45471" y="4824960"/>
            <a:ext cx="14040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© 2006-2025 HW Media, LLC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7" name="Google Shape;67;p8"/>
          <p:cNvSpPr txBox="1"/>
          <p:nvPr/>
        </p:nvSpPr>
        <p:spPr>
          <a:xfrm>
            <a:off x="5745075" y="4824950"/>
            <a:ext cx="7869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@housingwire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8" name="Google Shape;68;p8"/>
          <p:cNvSpPr txBox="1"/>
          <p:nvPr/>
        </p:nvSpPr>
        <p:spPr>
          <a:xfrm>
            <a:off x="8180069" y="4824950"/>
            <a:ext cx="904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housingwire.com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9" name="Google Shape;69;p8"/>
          <p:cNvSpPr txBox="1"/>
          <p:nvPr/>
        </p:nvSpPr>
        <p:spPr>
          <a:xfrm>
            <a:off x="2894125" y="4824950"/>
            <a:ext cx="1063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A1F22"/>
                </a:solidFill>
                <a:latin typeface="Georgia"/>
                <a:ea typeface="Georgia"/>
                <a:cs typeface="Georgia"/>
                <a:sym typeface="Georgia"/>
              </a:rPr>
              <a:t>@logan_mohtashami</a:t>
            </a:r>
            <a:endParaRPr sz="700">
              <a:solidFill>
                <a:srgbClr val="1A1F2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0" name="Google Shape;7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725" y="152700"/>
            <a:ext cx="1317000" cy="161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rgbClr val="1A1F2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title" hasCustomPrompt="1"/>
          </p:nvPr>
        </p:nvSpPr>
        <p:spPr>
          <a:xfrm>
            <a:off x="311700" y="1570227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8F7F4"/>
              </a:buClr>
              <a:buSzPts val="12000"/>
              <a:buFont typeface="Montserrat ExtraBold"/>
              <a:buNone/>
              <a:defRPr sz="12000">
                <a:solidFill>
                  <a:srgbClr val="F8F7F4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3" name="Google Shape;7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" name="Google Shape;7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725" y="134547"/>
            <a:ext cx="620382" cy="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 txBox="1"/>
          <p:nvPr/>
        </p:nvSpPr>
        <p:spPr>
          <a:xfrm>
            <a:off x="45471" y="4824960"/>
            <a:ext cx="14040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© 2006-2025 HW Media, LLC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6" name="Google Shape;76;p9"/>
          <p:cNvSpPr txBox="1"/>
          <p:nvPr/>
        </p:nvSpPr>
        <p:spPr>
          <a:xfrm>
            <a:off x="5745075" y="4824950"/>
            <a:ext cx="7869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@housingwire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8180069" y="4824950"/>
            <a:ext cx="904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housingwire.com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8" name="Google Shape;78;p9"/>
          <p:cNvSpPr txBox="1"/>
          <p:nvPr/>
        </p:nvSpPr>
        <p:spPr>
          <a:xfrm>
            <a:off x="2894125" y="4824950"/>
            <a:ext cx="1063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8F7F4"/>
                </a:solidFill>
                <a:latin typeface="Georgia"/>
                <a:ea typeface="Georgia"/>
                <a:cs typeface="Georgia"/>
                <a:sym typeface="Georgia"/>
              </a:rPr>
              <a:t>@logan_mohtashami</a:t>
            </a:r>
            <a:endParaRPr sz="700">
              <a:solidFill>
                <a:srgbClr val="F8F7F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E5E2DF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info">
  <p:cSld name="BLANK_1">
    <p:bg>
      <p:bgPr>
        <a:solidFill>
          <a:srgbClr val="E5E2DF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" name="Google Shape;8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5725" y="152700"/>
            <a:ext cx="1317000" cy="161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311701" y="1343300"/>
            <a:ext cx="737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Really Happening In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Housing Today? 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stock market&#10;&#10;AI-generated content may be incorrect.">
            <a:extLst>
              <a:ext uri="{FF2B5EF4-FFF2-40B4-BE49-F238E27FC236}">
                <a16:creationId xmlns:a16="http://schemas.microsoft.com/office/drawing/2014/main" id="{276969D3-BC15-0885-3EBA-AF757008C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a line of stock market&#10;&#10;AI-generated content may be incorrect.">
            <a:extLst>
              <a:ext uri="{FF2B5EF4-FFF2-40B4-BE49-F238E27FC236}">
                <a16:creationId xmlns:a16="http://schemas.microsoft.com/office/drawing/2014/main" id="{D3714030-2E39-22B0-16A9-18505A6DF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09">
          <a:extLst>
            <a:ext uri="{FF2B5EF4-FFF2-40B4-BE49-F238E27FC236}">
              <a16:creationId xmlns:a16="http://schemas.microsoft.com/office/drawing/2014/main" id="{A19ECE81-BEA4-9D06-D51F-37AE355CC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&#10;&#10;AI-generated content may be incorrect.">
            <a:extLst>
              <a:ext uri="{FF2B5EF4-FFF2-40B4-BE49-F238E27FC236}">
                <a16:creationId xmlns:a16="http://schemas.microsoft.com/office/drawing/2014/main" id="{B1E78E59-CFCE-A56D-400B-29BF028D2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9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the growth of a stock market&#10;&#10;AI-generated content may be incorrect.">
            <a:extLst>
              <a:ext uri="{FF2B5EF4-FFF2-40B4-BE49-F238E27FC236}">
                <a16:creationId xmlns:a16="http://schemas.microsoft.com/office/drawing/2014/main" id="{D165ADFB-7D24-52AD-1D48-30977AFFF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57260881-9872-21C5-FB73-13632143A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the growth of the stock market&#10;&#10;AI-generated content may be incorrect.">
            <a:extLst>
              <a:ext uri="{FF2B5EF4-FFF2-40B4-BE49-F238E27FC236}">
                <a16:creationId xmlns:a16="http://schemas.microsoft.com/office/drawing/2014/main" id="{7CD6A8ED-3176-681B-61C9-9A33A812E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3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showing a line&#10;&#10;AI-generated content may be incorrect.">
            <a:extLst>
              <a:ext uri="{FF2B5EF4-FFF2-40B4-BE49-F238E27FC236}">
                <a16:creationId xmlns:a16="http://schemas.microsoft.com/office/drawing/2014/main" id="{6C5DA58F-2C90-71AD-FE23-C4D8D38C0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5D9B13E1-0FAD-7BE6-63EE-E5EB1690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showing the price of a stock market&#10;&#10;AI-generated content may be incorrect.">
            <a:extLst>
              <a:ext uri="{FF2B5EF4-FFF2-40B4-BE49-F238E27FC236}">
                <a16:creationId xmlns:a16="http://schemas.microsoft.com/office/drawing/2014/main" id="{1D3371C6-6C1C-A8E1-D83C-0D24931CC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69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showing the growth of the stock market&#10;&#10;AI-generated content may be incorrect.">
            <a:extLst>
              <a:ext uri="{FF2B5EF4-FFF2-40B4-BE49-F238E27FC236}">
                <a16:creationId xmlns:a16="http://schemas.microsoft.com/office/drawing/2014/main" id="{5176BE84-498A-674C-152D-AA5FFE16C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C828FAA1-6D5C-046D-DE2F-6EF0CA301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showing a red line&#10;&#10;AI-generated content may be incorrect.">
            <a:extLst>
              <a:ext uri="{FF2B5EF4-FFF2-40B4-BE49-F238E27FC236}">
                <a16:creationId xmlns:a16="http://schemas.microsoft.com/office/drawing/2014/main" id="{BC619E23-E2D8-316E-A0FC-D0C7A6391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/>
          <p:nvPr/>
        </p:nvSpPr>
        <p:spPr>
          <a:xfrm>
            <a:off x="7937500" y="4757000"/>
            <a:ext cx="1279200" cy="3864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0825" y="4886976"/>
            <a:ext cx="1017299" cy="1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aph showing the number of months and months&#10;&#10;AI-generated content may be incorrect.">
            <a:extLst>
              <a:ext uri="{FF2B5EF4-FFF2-40B4-BE49-F238E27FC236}">
                <a16:creationId xmlns:a16="http://schemas.microsoft.com/office/drawing/2014/main" id="{F359DB83-8EA4-5B31-3E5D-32ED47361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804" y="0"/>
            <a:ext cx="657639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business loss&#10;&#10;AI-generated content may be incorrect.">
            <a:extLst>
              <a:ext uri="{FF2B5EF4-FFF2-40B4-BE49-F238E27FC236}">
                <a16:creationId xmlns:a16="http://schemas.microsoft.com/office/drawing/2014/main" id="{4B43DAC0-6681-C1D4-79F2-031446E9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48" y="0"/>
            <a:ext cx="7102503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6459CEE9-20E4-B556-AF32-B60350C8A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purchase application&#10;&#10;AI-generated content may be incorrect.">
            <a:extLst>
              <a:ext uri="{FF2B5EF4-FFF2-40B4-BE49-F238E27FC236}">
                <a16:creationId xmlns:a16="http://schemas.microsoft.com/office/drawing/2014/main" id="{D5CE4627-CA7F-304F-4F8C-D8A7E70B0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48" y="0"/>
            <a:ext cx="710250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21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the growth of the stock market&#10;&#10;AI-generated content may be incorrect.">
            <a:extLst>
              <a:ext uri="{FF2B5EF4-FFF2-40B4-BE49-F238E27FC236}">
                <a16:creationId xmlns:a16="http://schemas.microsoft.com/office/drawing/2014/main" id="{6537AB76-7C85-EA42-3BA0-F3908463A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0">
          <a:extLst>
            <a:ext uri="{FF2B5EF4-FFF2-40B4-BE49-F238E27FC236}">
              <a16:creationId xmlns:a16="http://schemas.microsoft.com/office/drawing/2014/main" id="{DA4D2BCA-9C58-C43F-3691-8977CE622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sales and prices">
            <a:extLst>
              <a:ext uri="{FF2B5EF4-FFF2-40B4-BE49-F238E27FC236}">
                <a16:creationId xmlns:a16="http://schemas.microsoft.com/office/drawing/2014/main" id="{282ADD09-BA5E-CEC2-AB07-27F0CAEC5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79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7BF64722-4870-9F3F-50B4-2C9DD202A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50">
          <a:extLst>
            <a:ext uri="{FF2B5EF4-FFF2-40B4-BE49-F238E27FC236}">
              <a16:creationId xmlns:a16="http://schemas.microsoft.com/office/drawing/2014/main" id="{0678D03B-0C58-5AA6-4CAB-795152863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&#10;&#10;AI-generated content may be incorrect.">
            <a:extLst>
              <a:ext uri="{FF2B5EF4-FFF2-40B4-BE49-F238E27FC236}">
                <a16:creationId xmlns:a16="http://schemas.microsoft.com/office/drawing/2014/main" id="{97B8BCD4-2F0C-9C25-9DAA-D6B178DFB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23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478C7925-5FB5-6A86-EB3D-387FBF850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price reduction&#10;&#10;AI-generated content may be incorrect.">
            <a:extLst>
              <a:ext uri="{FF2B5EF4-FFF2-40B4-BE49-F238E27FC236}">
                <a16:creationId xmlns:a16="http://schemas.microsoft.com/office/drawing/2014/main" id="{7EADAA63-F732-819B-5AC1-EB9A7D93D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80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50">
          <a:extLst>
            <a:ext uri="{FF2B5EF4-FFF2-40B4-BE49-F238E27FC236}">
              <a16:creationId xmlns:a16="http://schemas.microsoft.com/office/drawing/2014/main" id="{B18D9F42-3D00-5DCD-0C09-69BB86F86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82389166-933D-54C8-5E52-749184D14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1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50">
          <a:extLst>
            <a:ext uri="{FF2B5EF4-FFF2-40B4-BE49-F238E27FC236}">
              <a16:creationId xmlns:a16="http://schemas.microsoft.com/office/drawing/2014/main" id="{77C88CBC-4473-26EA-958D-40CA4C365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&#10;&#10;AI-generated content may be incorrect.">
            <a:extLst>
              <a:ext uri="{FF2B5EF4-FFF2-40B4-BE49-F238E27FC236}">
                <a16:creationId xmlns:a16="http://schemas.microsoft.com/office/drawing/2014/main" id="{D0819EEC-4444-47BB-2254-3A9441571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61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150">
          <a:extLst>
            <a:ext uri="{FF2B5EF4-FFF2-40B4-BE49-F238E27FC236}">
              <a16:creationId xmlns:a16="http://schemas.microsoft.com/office/drawing/2014/main" id="{35C4574D-0256-0CAC-EACF-7692A7C52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DD67976A-5C0B-2AD5-3AC0-57E9A3561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38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/>
          <p:nvPr/>
        </p:nvSpPr>
        <p:spPr>
          <a:xfrm>
            <a:off x="7955775" y="4789900"/>
            <a:ext cx="1188300" cy="2673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4" name="Google Shape;2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0825" y="4886976"/>
            <a:ext cx="1017299" cy="1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2" title="CA invenstory breakdown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69550" cy="5107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"/>
          <p:cNvSpPr/>
          <p:nvPr/>
        </p:nvSpPr>
        <p:spPr>
          <a:xfrm>
            <a:off x="7955775" y="4789900"/>
            <a:ext cx="1188300" cy="2673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" name="Google Shape;2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0825" y="4886976"/>
            <a:ext cx="1017299" cy="1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24055B02-4C22-501C-6945-B6B5A4B8E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/>
          <p:nvPr/>
        </p:nvSpPr>
        <p:spPr>
          <a:xfrm>
            <a:off x="7928325" y="4790025"/>
            <a:ext cx="1145100" cy="2643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9" name="Google Shape;2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0825" y="4886976"/>
            <a:ext cx="1017299" cy="1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aph of a graph&#10;&#10;AI-generated content may be incorrect.">
            <a:extLst>
              <a:ext uri="{FF2B5EF4-FFF2-40B4-BE49-F238E27FC236}">
                <a16:creationId xmlns:a16="http://schemas.microsoft.com/office/drawing/2014/main" id="{DCB3893E-AF3F-68CC-F258-0A34086DA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5" title="Balance by Delinquency Status 2025 Q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/>
          <p:nvPr/>
        </p:nvSpPr>
        <p:spPr>
          <a:xfrm>
            <a:off x="7937500" y="4757000"/>
            <a:ext cx="1279200" cy="3864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0825" y="4886976"/>
            <a:ext cx="1017299" cy="12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235">
          <a:extLst>
            <a:ext uri="{FF2B5EF4-FFF2-40B4-BE49-F238E27FC236}">
              <a16:creationId xmlns:a16="http://schemas.microsoft.com/office/drawing/2014/main" id="{07724D28-D61F-C189-888C-8663316A4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464A393D-7052-A608-BF95-85E978310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96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235">
          <a:extLst>
            <a:ext uri="{FF2B5EF4-FFF2-40B4-BE49-F238E27FC236}">
              <a16:creationId xmlns:a16="http://schemas.microsoft.com/office/drawing/2014/main" id="{49144043-F412-0690-10B9-3732C4881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F274C007-2ACC-1AB8-75D4-304A38329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23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235">
          <a:extLst>
            <a:ext uri="{FF2B5EF4-FFF2-40B4-BE49-F238E27FC236}">
              <a16:creationId xmlns:a16="http://schemas.microsoft.com/office/drawing/2014/main" id="{8A656CA3-67B7-00EA-618D-FBDF25CE8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DC7F2FD6-813E-BA1C-46B0-3BC9BD05A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284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7" title="Homeowner Vacancy Rate in the United Stat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174060" y="2272930"/>
            <a:ext cx="4222800" cy="123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"/>
          </p:nvPr>
        </p:nvSpPr>
        <p:spPr>
          <a:xfrm>
            <a:off x="219780" y="347363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 descr="A person in a suit holding a pen">
            <a:extLst>
              <a:ext uri="{FF2B5EF4-FFF2-40B4-BE49-F238E27FC236}">
                <a16:creationId xmlns:a16="http://schemas.microsoft.com/office/drawing/2014/main" id="{82D0F379-2E95-7533-F17B-AEFE2A085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580" y="0"/>
            <a:ext cx="9158201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W Logan Presentati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4899</TotalTime>
  <Words>8</Words>
  <Application>Microsoft Office PowerPoint</Application>
  <PresentationFormat>On-screen Show (16:9)</PresentationFormat>
  <Paragraphs>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Montserrat</vt:lpstr>
      <vt:lpstr>Arial</vt:lpstr>
      <vt:lpstr>Georgia</vt:lpstr>
      <vt:lpstr>Montserrat ExtraBold</vt:lpstr>
      <vt:lpstr>HW Logan Presentation</vt:lpstr>
      <vt:lpstr>What Is Really Happening In  Housing Today?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Logan Jkua</cp:lastModifiedBy>
  <cp:revision>15</cp:revision>
  <dcterms:modified xsi:type="dcterms:W3CDTF">2025-12-02T22:41:20Z</dcterms:modified>
</cp:coreProperties>
</file>