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6.xml" ContentType="application/vnd.openxmlformats-officedocument.presentationml.notesSlid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7.xml" ContentType="application/vnd.openxmlformats-officedocument.presentationml.notesSlid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32.xml" ContentType="application/vnd.openxmlformats-officedocument.presentationml.notesSlid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3.xml" ContentType="application/vnd.openxmlformats-officedocument.presentationml.notesSlid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34.xml" ContentType="application/vnd.openxmlformats-officedocument.presentationml.notesSlid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35.xml" ContentType="application/vnd.openxmlformats-officedocument.presentationml.notesSlid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36.xml" ContentType="application/vnd.openxmlformats-officedocument.presentationml.notesSlid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5" r:id="rId4"/>
    <p:sldMasterId id="2147483899" r:id="rId5"/>
  </p:sldMasterIdLst>
  <p:notesMasterIdLst>
    <p:notesMasterId r:id="rId48"/>
  </p:notesMasterIdLst>
  <p:handoutMasterIdLst>
    <p:handoutMasterId r:id="rId49"/>
  </p:handoutMasterIdLst>
  <p:sldIdLst>
    <p:sldId id="2085852778" r:id="rId6"/>
    <p:sldId id="2085852798" r:id="rId7"/>
    <p:sldId id="2085852732" r:id="rId8"/>
    <p:sldId id="2085852602" r:id="rId9"/>
    <p:sldId id="2085851821" r:id="rId10"/>
    <p:sldId id="2085852657" r:id="rId11"/>
    <p:sldId id="2085852734" r:id="rId12"/>
    <p:sldId id="2085852773" r:id="rId13"/>
    <p:sldId id="2085850253" r:id="rId14"/>
    <p:sldId id="2085852666" r:id="rId15"/>
    <p:sldId id="2085852748" r:id="rId16"/>
    <p:sldId id="2085852721" r:id="rId17"/>
    <p:sldId id="2085852738" r:id="rId18"/>
    <p:sldId id="2085852782" r:id="rId19"/>
    <p:sldId id="2085852709" r:id="rId20"/>
    <p:sldId id="2085852730" r:id="rId21"/>
    <p:sldId id="2085852731" r:id="rId22"/>
    <p:sldId id="2085852740" r:id="rId23"/>
    <p:sldId id="2085852767" r:id="rId24"/>
    <p:sldId id="2085852712" r:id="rId25"/>
    <p:sldId id="2085852780" r:id="rId26"/>
    <p:sldId id="2085852725" r:id="rId27"/>
    <p:sldId id="2085852775" r:id="rId28"/>
    <p:sldId id="2085852768" r:id="rId29"/>
    <p:sldId id="2085852688" r:id="rId30"/>
    <p:sldId id="2085852714" r:id="rId31"/>
    <p:sldId id="2085852762" r:id="rId32"/>
    <p:sldId id="2085852724" r:id="rId33"/>
    <p:sldId id="2085852733" r:id="rId34"/>
    <p:sldId id="2085852397" r:id="rId35"/>
    <p:sldId id="2085852761" r:id="rId36"/>
    <p:sldId id="2085852777" r:id="rId37"/>
    <p:sldId id="2085850274" r:id="rId38"/>
    <p:sldId id="2085850273" r:id="rId39"/>
    <p:sldId id="2085850276" r:id="rId40"/>
    <p:sldId id="2085851232" r:id="rId41"/>
    <p:sldId id="2085852776" r:id="rId42"/>
    <p:sldId id="2085850272" r:id="rId43"/>
    <p:sldId id="268" r:id="rId44"/>
    <p:sldId id="2085852140" r:id="rId45"/>
    <p:sldId id="2085851041" r:id="rId46"/>
    <p:sldId id="2085851744" r:id="rId47"/>
  </p:sldIdLst>
  <p:sldSz cx="12192000" cy="6858000"/>
  <p:notesSz cx="6858000" cy="9144000"/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nnon Godfrey-Johnson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82CA"/>
    <a:srgbClr val="004D7C"/>
    <a:srgbClr val="022840"/>
    <a:srgbClr val="051923"/>
    <a:srgbClr val="005589"/>
    <a:srgbClr val="005C94"/>
    <a:srgbClr val="003554"/>
    <a:srgbClr val="00AEEF"/>
    <a:srgbClr val="0065A2"/>
    <a:srgbClr val="036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F623C-198B-45D7-BC36-FB88E32D0218}" v="32" dt="2026-01-07T18:07:36.494"/>
    <p1510:client id="{7CA1D083-DF7C-428F-95F1-8A7B68628110}" v="2" dt="2026-01-07T18:11:01.180"/>
    <p1510:client id="{F113563D-5DAD-8147-8577-376DC8AE9C59}" v="3" dt="2026-01-08T16:52:12.798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7"/>
    <p:restoredTop sz="94635"/>
  </p:normalViewPr>
  <p:slideViewPr>
    <p:cSldViewPr snapToGrid="0">
      <p:cViewPr>
        <p:scale>
          <a:sx n="94" d="100"/>
          <a:sy n="94" d="100"/>
        </p:scale>
        <p:origin x="1048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Ribeiro" userId="1a06fc46-2287-4dc4-80eb-ad019e2034b3" providerId="ADAL" clId="{95FE2E04-1C06-584B-8042-9CD9933D80D6}"/>
    <pc:docChg chg="undo custSel modSld">
      <pc:chgData name="Jason Ribeiro" userId="1a06fc46-2287-4dc4-80eb-ad019e2034b3" providerId="ADAL" clId="{95FE2E04-1C06-584B-8042-9CD9933D80D6}" dt="2026-01-08T16:52:15.974" v="14"/>
      <pc:docMkLst>
        <pc:docMk/>
      </pc:docMkLst>
      <pc:sldChg chg="addSp delSp modSp mod">
        <pc:chgData name="Jason Ribeiro" userId="1a06fc46-2287-4dc4-80eb-ad019e2034b3" providerId="ADAL" clId="{95FE2E04-1C06-584B-8042-9CD9933D80D6}" dt="2026-01-08T16:52:15.974" v="14"/>
        <pc:sldMkLst>
          <pc:docMk/>
          <pc:sldMk cId="759155520" sldId="2085852778"/>
        </pc:sldMkLst>
        <pc:spChg chg="add mod">
          <ac:chgData name="Jason Ribeiro" userId="1a06fc46-2287-4dc4-80eb-ad019e2034b3" providerId="ADAL" clId="{95FE2E04-1C06-584B-8042-9CD9933D80D6}" dt="2026-01-08T16:51:32.828" v="3" actId="767"/>
          <ac:spMkLst>
            <pc:docMk/>
            <pc:sldMk cId="759155520" sldId="2085852778"/>
            <ac:spMk id="2" creationId="{33AE12BD-699D-850D-88C4-C5D5D2D1F4D3}"/>
          </ac:spMkLst>
        </pc:spChg>
        <pc:spChg chg="mod">
          <ac:chgData name="Jason Ribeiro" userId="1a06fc46-2287-4dc4-80eb-ad019e2034b3" providerId="ADAL" clId="{95FE2E04-1C06-584B-8042-9CD9933D80D6}" dt="2026-01-08T16:52:00.743" v="11" actId="1076"/>
          <ac:spMkLst>
            <pc:docMk/>
            <pc:sldMk cId="759155520" sldId="2085852778"/>
            <ac:spMk id="3" creationId="{5F5A8CE9-736C-FDA3-6C9B-4605B530E909}"/>
          </ac:spMkLst>
        </pc:spChg>
        <pc:spChg chg="mod">
          <ac:chgData name="Jason Ribeiro" userId="1a06fc46-2287-4dc4-80eb-ad019e2034b3" providerId="ADAL" clId="{95FE2E04-1C06-584B-8042-9CD9933D80D6}" dt="2026-01-08T16:52:00.743" v="11" actId="1076"/>
          <ac:spMkLst>
            <pc:docMk/>
            <pc:sldMk cId="759155520" sldId="2085852778"/>
            <ac:spMk id="4" creationId="{6CA508B5-18A5-31CD-1891-F17D3C8D27BF}"/>
          </ac:spMkLst>
        </pc:spChg>
        <pc:spChg chg="mod">
          <ac:chgData name="Jason Ribeiro" userId="1a06fc46-2287-4dc4-80eb-ad019e2034b3" providerId="ADAL" clId="{95FE2E04-1C06-584B-8042-9CD9933D80D6}" dt="2026-01-08T16:51:33.166" v="4" actId="1076"/>
          <ac:spMkLst>
            <pc:docMk/>
            <pc:sldMk cId="759155520" sldId="2085852778"/>
            <ac:spMk id="5" creationId="{27B83516-88D9-F3D5-AC08-4238BA3E6F55}"/>
          </ac:spMkLst>
        </pc:spChg>
        <pc:spChg chg="mod">
          <ac:chgData name="Jason Ribeiro" userId="1a06fc46-2287-4dc4-80eb-ad019e2034b3" providerId="ADAL" clId="{95FE2E04-1C06-584B-8042-9CD9933D80D6}" dt="2026-01-08T16:51:33.166" v="4" actId="1076"/>
          <ac:spMkLst>
            <pc:docMk/>
            <pc:sldMk cId="759155520" sldId="2085852778"/>
            <ac:spMk id="6" creationId="{17BC1B1E-0D2E-2043-6C5A-5444DDDD42CE}"/>
          </ac:spMkLst>
        </pc:spChg>
        <pc:spChg chg="mod">
          <ac:chgData name="Jason Ribeiro" userId="1a06fc46-2287-4dc4-80eb-ad019e2034b3" providerId="ADAL" clId="{95FE2E04-1C06-584B-8042-9CD9933D80D6}" dt="2026-01-08T16:51:33.166" v="4" actId="1076"/>
          <ac:spMkLst>
            <pc:docMk/>
            <pc:sldMk cId="759155520" sldId="2085852778"/>
            <ac:spMk id="7" creationId="{451474A2-9F66-088F-CFC6-078F4F3A13E0}"/>
          </ac:spMkLst>
        </pc:spChg>
        <pc:spChg chg="add del mod">
          <ac:chgData name="Jason Ribeiro" userId="1a06fc46-2287-4dc4-80eb-ad019e2034b3" providerId="ADAL" clId="{95FE2E04-1C06-584B-8042-9CD9933D80D6}" dt="2026-01-08T16:52:15.974" v="14"/>
          <ac:spMkLst>
            <pc:docMk/>
            <pc:sldMk cId="759155520" sldId="2085852778"/>
            <ac:spMk id="8" creationId="{DAA61B6E-32AD-E8A7-74A7-4FFC63B37B67}"/>
          </ac:spMkLst>
        </pc:spChg>
        <pc:picChg chg="mod">
          <ac:chgData name="Jason Ribeiro" userId="1a06fc46-2287-4dc4-80eb-ad019e2034b3" providerId="ADAL" clId="{95FE2E04-1C06-584B-8042-9CD9933D80D6}" dt="2026-01-08T16:52:00.743" v="11" actId="1076"/>
          <ac:picMkLst>
            <pc:docMk/>
            <pc:sldMk cId="759155520" sldId="2085852778"/>
            <ac:picMk id="10" creationId="{78322D4B-B0F0-30EB-BEDA-8A7E02C1DB2E}"/>
          </ac:picMkLst>
        </pc:picChg>
        <pc:picChg chg="mod">
          <ac:chgData name="Jason Ribeiro" userId="1a06fc46-2287-4dc4-80eb-ad019e2034b3" providerId="ADAL" clId="{95FE2E04-1C06-584B-8042-9CD9933D80D6}" dt="2026-01-08T16:51:33.166" v="4" actId="1076"/>
          <ac:picMkLst>
            <pc:docMk/>
            <pc:sldMk cId="759155520" sldId="2085852778"/>
            <ac:picMk id="12" creationId="{DF8066C9-1075-E1C1-29BE-278FC126DDE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922817340140178E-2"/>
          <c:y val="9.0284729589067025E-2"/>
          <c:w val="0.93896729254996969"/>
          <c:h val="0.841167804688550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30-Year Fixed Mortgage Rate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57150" cap="rnd">
                <a:solidFill>
                  <a:schemeClr val="accent2"/>
                </a:solidFill>
                <a:prstDash val="solid"/>
                <a:headEnd type="none" w="med" len="med"/>
                <a:tailEnd type="triangle" w="lg" len="lg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Sheet1!$A$2:$A$54</c:f>
              <c:numCache>
                <c:formatCode>m/d/yyyy</c:formatCode>
                <c:ptCount val="53"/>
                <c:pt idx="0">
                  <c:v>45659</c:v>
                </c:pt>
                <c:pt idx="1">
                  <c:v>45666</c:v>
                </c:pt>
                <c:pt idx="2">
                  <c:v>45673</c:v>
                </c:pt>
                <c:pt idx="3">
                  <c:v>45680</c:v>
                </c:pt>
                <c:pt idx="4">
                  <c:v>45687</c:v>
                </c:pt>
                <c:pt idx="5">
                  <c:v>45694</c:v>
                </c:pt>
                <c:pt idx="6">
                  <c:v>45701</c:v>
                </c:pt>
                <c:pt idx="7">
                  <c:v>45708</c:v>
                </c:pt>
                <c:pt idx="8">
                  <c:v>45715</c:v>
                </c:pt>
                <c:pt idx="9">
                  <c:v>45722</c:v>
                </c:pt>
                <c:pt idx="10">
                  <c:v>45729</c:v>
                </c:pt>
                <c:pt idx="11">
                  <c:v>45736</c:v>
                </c:pt>
                <c:pt idx="12">
                  <c:v>45743</c:v>
                </c:pt>
                <c:pt idx="13">
                  <c:v>45750</c:v>
                </c:pt>
                <c:pt idx="14">
                  <c:v>45757</c:v>
                </c:pt>
                <c:pt idx="15">
                  <c:v>45764</c:v>
                </c:pt>
                <c:pt idx="16">
                  <c:v>45771</c:v>
                </c:pt>
                <c:pt idx="17">
                  <c:v>45778</c:v>
                </c:pt>
                <c:pt idx="18">
                  <c:v>45785</c:v>
                </c:pt>
                <c:pt idx="19">
                  <c:v>45792</c:v>
                </c:pt>
                <c:pt idx="20">
                  <c:v>45799</c:v>
                </c:pt>
                <c:pt idx="21">
                  <c:v>45806</c:v>
                </c:pt>
                <c:pt idx="22">
                  <c:v>45813</c:v>
                </c:pt>
                <c:pt idx="23">
                  <c:v>45820</c:v>
                </c:pt>
                <c:pt idx="24">
                  <c:v>45826</c:v>
                </c:pt>
                <c:pt idx="25">
                  <c:v>45834</c:v>
                </c:pt>
                <c:pt idx="26">
                  <c:v>45841</c:v>
                </c:pt>
                <c:pt idx="27">
                  <c:v>45848</c:v>
                </c:pt>
                <c:pt idx="28">
                  <c:v>45855</c:v>
                </c:pt>
                <c:pt idx="29">
                  <c:v>45862</c:v>
                </c:pt>
                <c:pt idx="30">
                  <c:v>45869</c:v>
                </c:pt>
                <c:pt idx="31">
                  <c:v>45876</c:v>
                </c:pt>
                <c:pt idx="32">
                  <c:v>45883</c:v>
                </c:pt>
                <c:pt idx="33">
                  <c:v>45890</c:v>
                </c:pt>
                <c:pt idx="34">
                  <c:v>45897</c:v>
                </c:pt>
                <c:pt idx="35">
                  <c:v>45904</c:v>
                </c:pt>
                <c:pt idx="36">
                  <c:v>45911</c:v>
                </c:pt>
                <c:pt idx="37">
                  <c:v>45918</c:v>
                </c:pt>
                <c:pt idx="38">
                  <c:v>45925</c:v>
                </c:pt>
                <c:pt idx="39">
                  <c:v>45932</c:v>
                </c:pt>
                <c:pt idx="40">
                  <c:v>45939</c:v>
                </c:pt>
                <c:pt idx="41">
                  <c:v>45946</c:v>
                </c:pt>
                <c:pt idx="42">
                  <c:v>45953</c:v>
                </c:pt>
                <c:pt idx="43">
                  <c:v>45960</c:v>
                </c:pt>
                <c:pt idx="44">
                  <c:v>45967</c:v>
                </c:pt>
                <c:pt idx="45">
                  <c:v>45974</c:v>
                </c:pt>
                <c:pt idx="46">
                  <c:v>45981</c:v>
                </c:pt>
                <c:pt idx="47">
                  <c:v>45987</c:v>
                </c:pt>
                <c:pt idx="48">
                  <c:v>45995</c:v>
                </c:pt>
                <c:pt idx="49">
                  <c:v>46002</c:v>
                </c:pt>
                <c:pt idx="50">
                  <c:v>46009</c:v>
                </c:pt>
                <c:pt idx="51">
                  <c:v>46015</c:v>
                </c:pt>
                <c:pt idx="52">
                  <c:v>46022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6.91</c:v>
                </c:pt>
                <c:pt idx="1">
                  <c:v>6.93</c:v>
                </c:pt>
                <c:pt idx="2">
                  <c:v>7.04</c:v>
                </c:pt>
                <c:pt idx="3">
                  <c:v>6.96</c:v>
                </c:pt>
                <c:pt idx="4">
                  <c:v>6.95</c:v>
                </c:pt>
                <c:pt idx="5">
                  <c:v>6.89</c:v>
                </c:pt>
                <c:pt idx="6">
                  <c:v>6.87</c:v>
                </c:pt>
                <c:pt idx="7">
                  <c:v>6.85</c:v>
                </c:pt>
                <c:pt idx="8">
                  <c:v>6.76</c:v>
                </c:pt>
                <c:pt idx="9">
                  <c:v>6.63</c:v>
                </c:pt>
                <c:pt idx="10">
                  <c:v>6.65</c:v>
                </c:pt>
                <c:pt idx="11">
                  <c:v>6.67</c:v>
                </c:pt>
                <c:pt idx="12">
                  <c:v>6.65</c:v>
                </c:pt>
                <c:pt idx="13">
                  <c:v>6.64</c:v>
                </c:pt>
                <c:pt idx="14">
                  <c:v>6.62</c:v>
                </c:pt>
                <c:pt idx="15">
                  <c:v>6.83</c:v>
                </c:pt>
                <c:pt idx="16">
                  <c:v>6.81</c:v>
                </c:pt>
                <c:pt idx="17">
                  <c:v>6.76</c:v>
                </c:pt>
                <c:pt idx="18">
                  <c:v>6.76</c:v>
                </c:pt>
                <c:pt idx="19">
                  <c:v>6.81</c:v>
                </c:pt>
                <c:pt idx="20">
                  <c:v>6.86</c:v>
                </c:pt>
                <c:pt idx="21">
                  <c:v>6.89</c:v>
                </c:pt>
                <c:pt idx="22">
                  <c:v>6.85</c:v>
                </c:pt>
                <c:pt idx="23">
                  <c:v>6.84</c:v>
                </c:pt>
                <c:pt idx="24">
                  <c:v>6.81</c:v>
                </c:pt>
                <c:pt idx="25">
                  <c:v>6.77</c:v>
                </c:pt>
                <c:pt idx="26">
                  <c:v>6.67</c:v>
                </c:pt>
                <c:pt idx="27">
                  <c:v>6.72</c:v>
                </c:pt>
                <c:pt idx="28">
                  <c:v>6.75</c:v>
                </c:pt>
                <c:pt idx="29">
                  <c:v>6.74</c:v>
                </c:pt>
                <c:pt idx="30">
                  <c:v>6.72</c:v>
                </c:pt>
                <c:pt idx="31">
                  <c:v>6.63</c:v>
                </c:pt>
                <c:pt idx="32">
                  <c:v>6.58</c:v>
                </c:pt>
                <c:pt idx="33">
                  <c:v>6.58</c:v>
                </c:pt>
                <c:pt idx="34">
                  <c:v>6.56</c:v>
                </c:pt>
                <c:pt idx="35">
                  <c:v>6.5</c:v>
                </c:pt>
                <c:pt idx="36">
                  <c:v>6.35</c:v>
                </c:pt>
                <c:pt idx="37">
                  <c:v>6.26</c:v>
                </c:pt>
                <c:pt idx="38">
                  <c:v>6.3</c:v>
                </c:pt>
                <c:pt idx="39">
                  <c:v>6.34</c:v>
                </c:pt>
                <c:pt idx="40">
                  <c:v>6.3</c:v>
                </c:pt>
                <c:pt idx="41">
                  <c:v>6.27</c:v>
                </c:pt>
                <c:pt idx="42">
                  <c:v>6.19</c:v>
                </c:pt>
                <c:pt idx="43">
                  <c:v>6.17</c:v>
                </c:pt>
                <c:pt idx="44">
                  <c:v>6.22</c:v>
                </c:pt>
                <c:pt idx="45">
                  <c:v>6.24</c:v>
                </c:pt>
                <c:pt idx="46">
                  <c:v>6.26</c:v>
                </c:pt>
                <c:pt idx="47">
                  <c:v>6.23</c:v>
                </c:pt>
                <c:pt idx="48">
                  <c:v>6.19</c:v>
                </c:pt>
                <c:pt idx="49">
                  <c:v>6.22</c:v>
                </c:pt>
                <c:pt idx="50">
                  <c:v>6.21</c:v>
                </c:pt>
                <c:pt idx="51">
                  <c:v>6.18</c:v>
                </c:pt>
                <c:pt idx="52">
                  <c:v>6.15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2-42BC-B3AA-22F6FAE94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2784559"/>
        <c:axId val="1352776399"/>
      </c:lineChart>
      <c:dateAx>
        <c:axId val="1352784559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2776399"/>
        <c:crosses val="autoZero"/>
        <c:auto val="1"/>
        <c:lblOffset val="100"/>
        <c:baseTimeUnit val="days"/>
      </c:dateAx>
      <c:valAx>
        <c:axId val="1352776399"/>
        <c:scaling>
          <c:orientation val="minMax"/>
          <c:max val="7.1"/>
          <c:min val="6.1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278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961738299882979E-2"/>
          <c:y val="9.0005451437714684E-2"/>
          <c:w val="0.89361653599269231"/>
          <c:h val="0.8170630777581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1154139</c:v>
                </c:pt>
                <c:pt idx="1">
                  <c:v>1151139</c:v>
                </c:pt>
                <c:pt idx="2">
                  <c:v>1172731</c:v>
                </c:pt>
                <c:pt idx="3">
                  <c:v>1198445</c:v>
                </c:pt>
                <c:pt idx="4">
                  <c:v>1253871</c:v>
                </c:pt>
                <c:pt idx="5">
                  <c:v>1292389</c:v>
                </c:pt>
                <c:pt idx="6">
                  <c:v>1322676</c:v>
                </c:pt>
                <c:pt idx="7">
                  <c:v>1325376</c:v>
                </c:pt>
                <c:pt idx="8">
                  <c:v>1308624</c:v>
                </c:pt>
                <c:pt idx="9">
                  <c:v>1287341</c:v>
                </c:pt>
                <c:pt idx="10">
                  <c:v>1228097</c:v>
                </c:pt>
                <c:pt idx="11">
                  <c:v>1127819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0BB-7E42-A422-04E6B0C3ED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1043968</c:v>
                </c:pt>
                <c:pt idx="1">
                  <c:v>1045168</c:v>
                </c:pt>
                <c:pt idx="2">
                  <c:v>1067293</c:v>
                </c:pt>
                <c:pt idx="3">
                  <c:v>1102074</c:v>
                </c:pt>
                <c:pt idx="4">
                  <c:v>1156921</c:v>
                </c:pt>
                <c:pt idx="5">
                  <c:v>1216521</c:v>
                </c:pt>
                <c:pt idx="6">
                  <c:v>1261936</c:v>
                </c:pt>
                <c:pt idx="7">
                  <c:v>1285682</c:v>
                </c:pt>
                <c:pt idx="8">
                  <c:v>1301939</c:v>
                </c:pt>
                <c:pt idx="9">
                  <c:v>1304695</c:v>
                </c:pt>
                <c:pt idx="10">
                  <c:v>1273060</c:v>
                </c:pt>
                <c:pt idx="11">
                  <c:v>1185880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0BB-7E42-A422-04E6B0C3ED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1110654</c:v>
                </c:pt>
                <c:pt idx="1">
                  <c:v>1102678</c:v>
                </c:pt>
                <c:pt idx="2">
                  <c:v>1115955</c:v>
                </c:pt>
                <c:pt idx="3">
                  <c:v>1137210</c:v>
                </c:pt>
                <c:pt idx="4">
                  <c:v>1180934</c:v>
                </c:pt>
                <c:pt idx="5">
                  <c:v>1219821</c:v>
                </c:pt>
                <c:pt idx="6">
                  <c:v>1239557</c:v>
                </c:pt>
                <c:pt idx="7">
                  <c:v>1235278</c:v>
                </c:pt>
                <c:pt idx="8">
                  <c:v>1224891</c:v>
                </c:pt>
                <c:pt idx="9">
                  <c:v>1208337</c:v>
                </c:pt>
                <c:pt idx="10">
                  <c:v>1143358</c:v>
                </c:pt>
                <c:pt idx="11">
                  <c:v>1033913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C0BB-7E42-A422-04E6B0C3ED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951699</c:v>
                </c:pt>
                <c:pt idx="1">
                  <c:v>928363</c:v>
                </c:pt>
                <c:pt idx="2">
                  <c:v>937341</c:v>
                </c:pt>
                <c:pt idx="3">
                  <c:v>941752</c:v>
                </c:pt>
                <c:pt idx="4">
                  <c:v>928387</c:v>
                </c:pt>
                <c:pt idx="5">
                  <c:v>871577</c:v>
                </c:pt>
                <c:pt idx="6">
                  <c:v>822849</c:v>
                </c:pt>
                <c:pt idx="7">
                  <c:v>779567</c:v>
                </c:pt>
                <c:pt idx="8">
                  <c:v>749403</c:v>
                </c:pt>
                <c:pt idx="9">
                  <c:v>734048</c:v>
                </c:pt>
                <c:pt idx="10">
                  <c:v>683830</c:v>
                </c:pt>
                <c:pt idx="11">
                  <c:v>612307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0BB-7E42-A422-04E6B0C3ED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</c:formatCode>
                <c:ptCount val="12"/>
                <c:pt idx="0">
                  <c:v>531780</c:v>
                </c:pt>
                <c:pt idx="1">
                  <c:v>464924</c:v>
                </c:pt>
                <c:pt idx="2">
                  <c:v>440592</c:v>
                </c:pt>
                <c:pt idx="3">
                  <c:v>435667</c:v>
                </c:pt>
                <c:pt idx="4">
                  <c:v>447670</c:v>
                </c:pt>
                <c:pt idx="5">
                  <c:v>492432</c:v>
                </c:pt>
                <c:pt idx="6">
                  <c:v>546697</c:v>
                </c:pt>
                <c:pt idx="7">
                  <c:v>574649</c:v>
                </c:pt>
                <c:pt idx="8">
                  <c:v>578079</c:v>
                </c:pt>
                <c:pt idx="9">
                  <c:v>565716</c:v>
                </c:pt>
                <c:pt idx="10">
                  <c:v>512250</c:v>
                </c:pt>
                <c:pt idx="11">
                  <c:v>445310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0BB-7E42-A422-04E6B0C3ED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0BB-7E42-A422-04E6B0C3ED3B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0BB-7E42-A422-04E6B0C3ED3B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Sheet1!$G$2:$G$13</c:f>
              <c:numCache>
                <c:formatCode>#,##0</c:formatCode>
                <c:ptCount val="12"/>
                <c:pt idx="0">
                  <c:v>376973</c:v>
                </c:pt>
                <c:pt idx="1">
                  <c:v>346514</c:v>
                </c:pt>
                <c:pt idx="2">
                  <c:v>354019</c:v>
                </c:pt>
                <c:pt idx="3">
                  <c:v>379980</c:v>
                </c:pt>
                <c:pt idx="4">
                  <c:v>479469</c:v>
                </c:pt>
                <c:pt idx="5">
                  <c:v>573660</c:v>
                </c:pt>
                <c:pt idx="6">
                  <c:v>691663</c:v>
                </c:pt>
                <c:pt idx="7">
                  <c:v>726793</c:v>
                </c:pt>
                <c:pt idx="8">
                  <c:v>731511</c:v>
                </c:pt>
                <c:pt idx="9">
                  <c:v>752749</c:v>
                </c:pt>
                <c:pt idx="10">
                  <c:v>750209</c:v>
                </c:pt>
                <c:pt idx="11">
                  <c:v>680931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C0BB-7E42-A422-04E6B0C3ED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616869</c:v>
                </c:pt>
                <c:pt idx="1">
                  <c:v>579268</c:v>
                </c:pt>
                <c:pt idx="2">
                  <c:v>562453</c:v>
                </c:pt>
                <c:pt idx="3">
                  <c:v>562979</c:v>
                </c:pt>
                <c:pt idx="4">
                  <c:v>582451</c:v>
                </c:pt>
                <c:pt idx="5">
                  <c:v>614336</c:v>
                </c:pt>
                <c:pt idx="6">
                  <c:v>647145</c:v>
                </c:pt>
                <c:pt idx="7">
                  <c:v>669765</c:v>
                </c:pt>
                <c:pt idx="8">
                  <c:v>702470</c:v>
                </c:pt>
                <c:pt idx="9">
                  <c:v>738119</c:v>
                </c:pt>
                <c:pt idx="10">
                  <c:v>755529</c:v>
                </c:pt>
                <c:pt idx="11">
                  <c:v>714214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A-C0BB-7E42-A422-04E6B0C3ED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Sheet1!$I$2:$I$13</c:f>
              <c:numCache>
                <c:formatCode>#,##0</c:formatCode>
                <c:ptCount val="12"/>
                <c:pt idx="0">
                  <c:v>665603</c:v>
                </c:pt>
                <c:pt idx="1">
                  <c:v>664745</c:v>
                </c:pt>
                <c:pt idx="2">
                  <c:v>694844</c:v>
                </c:pt>
                <c:pt idx="3">
                  <c:v>734324</c:v>
                </c:pt>
                <c:pt idx="4">
                  <c:v>787726</c:v>
                </c:pt>
                <c:pt idx="5">
                  <c:v>839960</c:v>
                </c:pt>
                <c:pt idx="6">
                  <c:v>883905</c:v>
                </c:pt>
                <c:pt idx="7">
                  <c:v>908944</c:v>
                </c:pt>
                <c:pt idx="8">
                  <c:v>940291</c:v>
                </c:pt>
                <c:pt idx="9">
                  <c:v>954201</c:v>
                </c:pt>
                <c:pt idx="10">
                  <c:v>952414</c:v>
                </c:pt>
                <c:pt idx="11">
                  <c:v>871518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B-C0BB-7E42-A422-04E6B0C3ED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2025</c:v>
                </c:pt>
              </c:strCache>
            </c:strRef>
          </c:tx>
          <c:spPr>
            <a:ln w="5715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Sheet1!$J$2:$J$13</c:f>
              <c:numCache>
                <c:formatCode>#,##0</c:formatCode>
                <c:ptCount val="12"/>
                <c:pt idx="0">
                  <c:v>829376</c:v>
                </c:pt>
                <c:pt idx="1">
                  <c:v>847825</c:v>
                </c:pt>
                <c:pt idx="2">
                  <c:v>892561</c:v>
                </c:pt>
                <c:pt idx="3">
                  <c:v>959251</c:v>
                </c:pt>
                <c:pt idx="4">
                  <c:v>1036101</c:v>
                </c:pt>
                <c:pt idx="5">
                  <c:v>1082520</c:v>
                </c:pt>
                <c:pt idx="6">
                  <c:v>1102787</c:v>
                </c:pt>
                <c:pt idx="7">
                  <c:v>1098681</c:v>
                </c:pt>
                <c:pt idx="8">
                  <c:v>1100407</c:v>
                </c:pt>
                <c:pt idx="9">
                  <c:v>1100001</c:v>
                </c:pt>
                <c:pt idx="10">
                  <c:v>1072417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94DB-41CA-B08C-67D115FDD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593167"/>
        <c:axId val="1749593583"/>
      </c:lineChart>
      <c:catAx>
        <c:axId val="174959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583"/>
        <c:crosses val="autoZero"/>
        <c:auto val="1"/>
        <c:lblAlgn val="ctr"/>
        <c:lblOffset val="100"/>
        <c:noMultiLvlLbl val="0"/>
      </c:catAx>
      <c:valAx>
        <c:axId val="1749593583"/>
        <c:scaling>
          <c:orientation val="minMax"/>
          <c:max val="1400000"/>
          <c:min val="2000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167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245197764294247E-2"/>
          <c:y val="2.5155101756932714E-2"/>
          <c:w val="0.89963052360823115"/>
          <c:h val="4.7462478138879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811583916257487E-2"/>
          <c:y val="8.1248209478890943E-2"/>
          <c:w val="0.94564510873757668"/>
          <c:h val="0.8586562385915362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ln w="57150" cap="rnd">
              <a:solidFill>
                <a:srgbClr val="EB8636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00C3-4F81-9124-E830F8187BA9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0C3-4F81-9124-E830F8187BA9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0C3-4F81-9124-E830F8187BA9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00C3-4F81-9124-E830F8187BA9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00C3-4F81-9124-E830F8187BA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00C3-4F81-9124-E830F8187BA9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00C3-4F81-9124-E830F8187BA9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00C3-4F81-9124-E830F8187BA9}"/>
              </c:ext>
            </c:extLst>
          </c:dPt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C3-4F81-9124-E830F8187BA9}"/>
                </c:ext>
              </c:extLst>
            </c:dLbl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C3-4F81-9124-E830F8187BA9}"/>
                </c:ext>
              </c:extLst>
            </c:dLbl>
            <c:dLbl>
              <c:idx val="3"/>
              <c:layout>
                <c:manualLayout>
                  <c:x val="-3.8169158351055846E-2"/>
                  <c:y val="-3.0247352033540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C3-4F81-9124-E830F8187B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Sheet1!$B$26:$B$37</c:f>
              <c:numCache>
                <c:formatCode>0.0</c:formatCode>
                <c:ptCount val="12"/>
                <c:pt idx="0" formatCode="General">
                  <c:v>6.7</c:v>
                </c:pt>
                <c:pt idx="1">
                  <c:v>7</c:v>
                </c:pt>
                <c:pt idx="2" formatCode="General">
                  <c:v>6.5</c:v>
                </c:pt>
                <c:pt idx="3" formatCode="General">
                  <c:v>6.6</c:v>
                </c:pt>
                <c:pt idx="4" formatCode="General">
                  <c:v>6.8</c:v>
                </c:pt>
                <c:pt idx="5" formatCode="General">
                  <c:v>6.8</c:v>
                </c:pt>
                <c:pt idx="6" formatCode="General">
                  <c:v>6.6</c:v>
                </c:pt>
                <c:pt idx="7" formatCode="General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0C3-4F81-9124-E830F8187B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Fannie Mae Forecast</c:v>
                </c:pt>
              </c:strCache>
            </c:strRef>
          </c:tx>
          <c:spPr>
            <a:ln w="38100" cap="rnd">
              <a:solidFill>
                <a:srgbClr val="00AEEF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3.7156568710833833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C9-4272-B158-FD5469A0D6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Sheet1!$D$26:$D$37</c:f>
              <c:numCache>
                <c:formatCode>General</c:formatCode>
                <c:ptCount val="12"/>
                <c:pt idx="7" formatCode="0.00">
                  <c:v>6.2</c:v>
                </c:pt>
                <c:pt idx="8" formatCode="0.00">
                  <c:v>6.2</c:v>
                </c:pt>
                <c:pt idx="9" formatCode="0.00">
                  <c:v>6.1</c:v>
                </c:pt>
                <c:pt idx="10" formatCode="0.00">
                  <c:v>6</c:v>
                </c:pt>
                <c:pt idx="11" formatCode="0.00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0C3-4F81-9124-E830F8187B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MBA Forecast</c:v>
                </c:pt>
              </c:strCache>
            </c:strRef>
          </c:tx>
          <c:spPr>
            <a:ln w="38100" cap="rnd">
              <a:solidFill>
                <a:srgbClr val="6BC91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5.3447432281178257E-3"/>
                  <c:y val="-6.215964990211079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567173371086739E-2"/>
                      <c:h val="5.16081799187272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0C9-4272-B158-FD5469A0D6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Sheet1!$C$26:$C$37</c:f>
              <c:numCache>
                <c:formatCode>General</c:formatCode>
                <c:ptCount val="12"/>
                <c:pt idx="7" formatCode="0.00">
                  <c:v>6.3</c:v>
                </c:pt>
                <c:pt idx="8" formatCode="0.00">
                  <c:v>6.4</c:v>
                </c:pt>
                <c:pt idx="9" formatCode="0.00">
                  <c:v>6.4</c:v>
                </c:pt>
                <c:pt idx="10" formatCode="0.00">
                  <c:v>6.4</c:v>
                </c:pt>
                <c:pt idx="11" formatCode="0.00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0C3-4F81-9124-E830F8187B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Wells Fargo Forecast</c:v>
                </c:pt>
              </c:strCache>
            </c:strRef>
          </c:tx>
          <c:spPr>
            <a:ln w="38100" cap="rnd">
              <a:solidFill>
                <a:srgbClr val="FFFFFF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38100" cap="rnd">
                <a:solidFill>
                  <a:srgbClr val="FFFFFF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C628-44BE-B1F3-695B796DF74F}"/>
              </c:ext>
            </c:extLst>
          </c:dPt>
          <c:dLbls>
            <c:dLbl>
              <c:idx val="11"/>
              <c:layout>
                <c:manualLayout>
                  <c:x val="-5.344791990019024E-3"/>
                  <c:y val="4.2310349933369525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09006879036449E-2"/>
                      <c:h val="5.16081799187272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0C9-4272-B158-FD5469A0D6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Sheet1!$E$26:$E$37</c:f>
              <c:numCache>
                <c:formatCode>General</c:formatCode>
                <c:ptCount val="12"/>
                <c:pt idx="7" formatCode="0.00">
                  <c:v>6.2</c:v>
                </c:pt>
                <c:pt idx="8" formatCode="0.00">
                  <c:v>6.15</c:v>
                </c:pt>
                <c:pt idx="9" formatCode="0.00">
                  <c:v>6.15</c:v>
                </c:pt>
                <c:pt idx="10" formatCode="0.00">
                  <c:v>6.2</c:v>
                </c:pt>
                <c:pt idx="11" formatCode="0.00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0C3-4F81-9124-E830F8187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5984880"/>
        <c:axId val="1256534448"/>
      </c:lineChart>
      <c:catAx>
        <c:axId val="125598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FFFFF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6534448"/>
        <c:crosses val="autoZero"/>
        <c:auto val="1"/>
        <c:lblAlgn val="ctr"/>
        <c:lblOffset val="100"/>
        <c:noMultiLvlLbl val="0"/>
      </c:catAx>
      <c:valAx>
        <c:axId val="1256534448"/>
        <c:scaling>
          <c:orientation val="minMax"/>
          <c:max val="7.5"/>
          <c:min val="3"/>
        </c:scaling>
        <c:delete val="0"/>
        <c:axPos val="l"/>
        <c:majorGridlines>
          <c:spPr>
            <a:ln w="9525" cap="flat" cmpd="sng" algn="ctr">
              <a:solidFill>
                <a:srgbClr val="111214">
                  <a:lumMod val="75000"/>
                  <a:lumOff val="25000"/>
                </a:srgbClr>
              </a:solidFill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598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9312423059815154E-2"/>
          <c:y val="0.47828833719954583"/>
          <c:w val="0.35064507606710299"/>
          <c:h val="0.26299335340473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037096050616463E-2"/>
          <c:y val="9.0709301906656686E-2"/>
          <c:w val="0.97245602772148565"/>
          <c:h val="0.80955476332530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prices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D4-8243-8D96-8A226B02564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77-4EB0-9355-E3EA85610A70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77-4EB0-9355-E3EA85610A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Average</c:v>
                </c:pt>
                <c:pt idx="1">
                  <c:v>NAR</c:v>
                </c:pt>
                <c:pt idx="2">
                  <c:v>Wells Fargo</c:v>
                </c:pt>
                <c:pt idx="3">
                  <c:v>Cotality</c:v>
                </c:pt>
                <c:pt idx="4">
                  <c:v>Realtor.com</c:v>
                </c:pt>
                <c:pt idx="5">
                  <c:v>HPES</c:v>
                </c:pt>
                <c:pt idx="6">
                  <c:v>Capital Economics</c:v>
                </c:pt>
                <c:pt idx="7">
                  <c:v>Fannie Mae</c:v>
                </c:pt>
                <c:pt idx="8">
                  <c:v>Reuters Housing Analyst Poll</c:v>
                </c:pt>
                <c:pt idx="9">
                  <c:v>Zillow</c:v>
                </c:pt>
                <c:pt idx="10">
                  <c:v>Redfin</c:v>
                </c:pt>
                <c:pt idx="11">
                  <c:v>Bright MLS</c:v>
                </c:pt>
                <c:pt idx="12">
                  <c:v>Moody's Analytics</c:v>
                </c:pt>
                <c:pt idx="13">
                  <c:v>Bank of America</c:v>
                </c:pt>
                <c:pt idx="14">
                  <c:v>MBA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1.5714285714285715E-2</c:v>
                </c:pt>
                <c:pt idx="1">
                  <c:v>0.04</c:v>
                </c:pt>
                <c:pt idx="2">
                  <c:v>3.5000000000000003E-2</c:v>
                </c:pt>
                <c:pt idx="3">
                  <c:v>2.4E-2</c:v>
                </c:pt>
                <c:pt idx="4">
                  <c:v>2.1999999999999999E-2</c:v>
                </c:pt>
                <c:pt idx="5">
                  <c:v>0.02</c:v>
                </c:pt>
                <c:pt idx="6">
                  <c:v>0.02</c:v>
                </c:pt>
                <c:pt idx="7">
                  <c:v>1.2999999999999999E-2</c:v>
                </c:pt>
                <c:pt idx="8">
                  <c:v>1.2999999999999999E-2</c:v>
                </c:pt>
                <c:pt idx="9">
                  <c:v>1.2E-2</c:v>
                </c:pt>
                <c:pt idx="10">
                  <c:v>0.01</c:v>
                </c:pt>
                <c:pt idx="11">
                  <c:v>8.9999999999999993E-3</c:v>
                </c:pt>
                <c:pt idx="12">
                  <c:v>5.0000000000000001E-3</c:v>
                </c:pt>
                <c:pt idx="13">
                  <c:v>0</c:v>
                </c:pt>
                <c:pt idx="14">
                  <c:v>-3.0000000000000001E-3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D4-8243-8D96-8A226B025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4941791"/>
        <c:axId val="124942271"/>
      </c:barChart>
      <c:catAx>
        <c:axId val="12494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942271"/>
        <c:crosses val="autoZero"/>
        <c:auto val="1"/>
        <c:lblAlgn val="ctr"/>
        <c:lblOffset val="100"/>
        <c:noMultiLvlLbl val="0"/>
      </c:catAx>
      <c:valAx>
        <c:axId val="12494227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2494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20181499035365E-2"/>
          <c:y val="9.2703725340689686E-2"/>
          <c:w val="0.92141772688665735"/>
          <c:h val="0.83068369617922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Wage Growth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1"/>
              </a:solidFill>
              <a:ln w="5715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4D-4DFD-B73B-220F4BB3B56B}"/>
              </c:ext>
            </c:extLst>
          </c:dPt>
          <c:cat>
            <c:strRef>
              <c:f>Sheet1!$A$20:$A$28</c:f>
              <c:strCach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 Forecast</c:v>
                </c:pt>
              </c:strCache>
            </c:strRef>
          </c:cat>
          <c:val>
            <c:numRef>
              <c:f>Sheet1!$B$20:$B$28</c:f>
              <c:numCache>
                <c:formatCode>0%</c:formatCode>
                <c:ptCount val="9"/>
                <c:pt idx="0">
                  <c:v>0.03</c:v>
                </c:pt>
                <c:pt idx="1">
                  <c:v>0.04</c:v>
                </c:pt>
                <c:pt idx="2">
                  <c:v>0.03</c:v>
                </c:pt>
                <c:pt idx="3">
                  <c:v>0.05</c:v>
                </c:pt>
                <c:pt idx="4">
                  <c:v>0.06</c:v>
                </c:pt>
                <c:pt idx="5">
                  <c:v>0.05</c:v>
                </c:pt>
                <c:pt idx="6">
                  <c:v>0.04</c:v>
                </c:pt>
                <c:pt idx="7">
                  <c:v>0.04</c:v>
                </c:pt>
                <c:pt idx="8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E3-4BB7-99A8-1F2B9DC0C6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Home Price Growth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2"/>
              </a:solidFill>
              <a:ln w="5715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4D-4DFD-B73B-220F4BB3B56B}"/>
              </c:ext>
            </c:extLst>
          </c:dPt>
          <c:cat>
            <c:strRef>
              <c:f>Sheet1!$A$20:$A$28</c:f>
              <c:strCach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 Forecast</c:v>
                </c:pt>
              </c:strCache>
            </c:strRef>
          </c:cat>
          <c:val>
            <c:numRef>
              <c:f>Sheet1!$C$20:$C$28</c:f>
              <c:numCache>
                <c:formatCode>0%</c:formatCode>
                <c:ptCount val="9"/>
                <c:pt idx="0">
                  <c:v>0.03</c:v>
                </c:pt>
                <c:pt idx="1">
                  <c:v>0.08</c:v>
                </c:pt>
                <c:pt idx="2">
                  <c:v>0.13</c:v>
                </c:pt>
                <c:pt idx="3">
                  <c:v>0.16</c:v>
                </c:pt>
                <c:pt idx="4">
                  <c:v>0.02</c:v>
                </c:pt>
                <c:pt idx="5">
                  <c:v>0.04</c:v>
                </c:pt>
                <c:pt idx="6">
                  <c:v>0.06</c:v>
                </c:pt>
                <c:pt idx="7">
                  <c:v>0.02</c:v>
                </c:pt>
                <c:pt idx="8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E3-4BB7-99A8-1F2B9DC0C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0225455"/>
        <c:axId val="1050233615"/>
      </c:barChart>
      <c:dateAx>
        <c:axId val="1050225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0233615"/>
        <c:crosses val="autoZero"/>
        <c:auto val="0"/>
        <c:lblOffset val="100"/>
        <c:baseTimeUnit val="days"/>
        <c:majorUnit val="1"/>
        <c:majorTimeUnit val="days"/>
      </c:dateAx>
      <c:valAx>
        <c:axId val="1050233615"/>
        <c:scaling>
          <c:orientation val="minMax"/>
          <c:max val="0.1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0225455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373770662409639"/>
          <c:y val="2.5464105704387507E-2"/>
          <c:w val="0.36933885822721435"/>
          <c:h val="5.66648522028912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521717911176184E-2"/>
          <c:y val="7.9235589737329346E-2"/>
          <c:w val="0.96705710102489018"/>
          <c:h val="0.85335327270137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Inventory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5E-49A3-BEFA-1350A628134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F83-4B6B-A61B-7D35345E932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83-4B6B-A61B-7D35345E932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F83-4B6B-A61B-7D35345E93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Average</c:v>
                </c:pt>
                <c:pt idx="1">
                  <c:v>Bright MLS</c:v>
                </c:pt>
                <c:pt idx="2">
                  <c:v>Compass</c:v>
                </c:pt>
                <c:pt idx="3">
                  <c:v>Realtor.com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9.9333333333333343E-2</c:v>
                </c:pt>
                <c:pt idx="1">
                  <c:v>0.109</c:v>
                </c:pt>
                <c:pt idx="2">
                  <c:v>0.1</c:v>
                </c:pt>
                <c:pt idx="3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E-49A3-BEFA-1350A6281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326376208"/>
        <c:axId val="1326389648"/>
      </c:barChart>
      <c:catAx>
        <c:axId val="132637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6389648"/>
        <c:crosses val="autoZero"/>
        <c:auto val="1"/>
        <c:lblAlgn val="ctr"/>
        <c:lblOffset val="100"/>
        <c:noMultiLvlLbl val="0"/>
      </c:catAx>
      <c:valAx>
        <c:axId val="132638964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32637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785321997819148E-2"/>
          <c:y val="9.1315024285825275E-2"/>
          <c:w val="0.95190783539406376"/>
          <c:h val="0.84343698484346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51-4289-A404-44CAB9ED459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3AC-46D2-A685-A457613AE1D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2E1-47DC-9AE1-CA0FA707A0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 Projection</c:v>
                </c:pt>
                <c:pt idx="2">
                  <c:v>2026 Average Forecast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1367000</c:v>
                </c:pt>
                <c:pt idx="1">
                  <c:v>1351000</c:v>
                </c:pt>
                <c:pt idx="2" formatCode="_(* #,##0_);_(* \(#,##0\);_(* &quot;-&quot;??_);_(@_)">
                  <c:v>1252400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1-4289-A404-44CAB9ED45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1328736863"/>
        <c:axId val="1328736383"/>
      </c:barChart>
      <c:catAx>
        <c:axId val="132873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8736383"/>
        <c:crosses val="autoZero"/>
        <c:auto val="1"/>
        <c:lblAlgn val="ctr"/>
        <c:lblOffset val="100"/>
        <c:noMultiLvlLbl val="0"/>
      </c:catAx>
      <c:valAx>
        <c:axId val="1328736383"/>
        <c:scaling>
          <c:orientation val="minMax"/>
          <c:max val="1500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328736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21610600691414E-2"/>
          <c:y val="9.0284729589067025E-2"/>
          <c:w val="0.91643506523187812"/>
          <c:h val="0.72180549537569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Housing Starts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BE89-48C6-B973-2F641193C19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BE89-48C6-B973-2F641193C19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BE89-48C6-B973-2F641193C19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BE89-48C6-B973-2F641193C199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37-4EA2-BEED-6A70788E5FFE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37-4EA2-BEED-6A70788E5FFE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937-4EA2-BEED-6A70788E5FFE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937-4EA2-BEED-6A70788E5FFE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937-4EA2-BEED-6A70788E5FFE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937-4EA2-BEED-6A70788E5FFE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937-4EA2-BEED-6A70788E5FFE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937-4EA2-BEED-6A70788E5FFE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937-4EA2-BEED-6A70788E5FFE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937-4EA2-BEED-6A70788E5FFE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937-4EA2-BEED-6A70788E5FFE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937-4EA2-BEED-6A70788E5FFE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E937-4EA2-BEED-6A70788E5FFE}"/>
              </c:ext>
            </c:extLst>
          </c:dPt>
          <c:dPt>
            <c:idx val="3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444-49F1-9702-58438EFABF69}"/>
              </c:ext>
            </c:extLst>
          </c:dPt>
          <c:cat>
            <c:strRef>
              <c:f>Sheet1!$A$22:$A$58</c:f>
              <c:strCache>
                <c:ptCount val="3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 Projection</c:v>
                </c:pt>
                <c:pt idx="36">
                  <c:v>2026 Forecast</c:v>
                </c:pt>
              </c:strCache>
            </c:strRef>
          </c:cat>
          <c:val>
            <c:numRef>
              <c:f>Sheet1!$B$22:$B$58</c:f>
              <c:numCache>
                <c:formatCode>#,##0.00</c:formatCode>
                <c:ptCount val="37"/>
                <c:pt idx="0">
                  <c:v>1192.7</c:v>
                </c:pt>
                <c:pt idx="1">
                  <c:v>1013.9</c:v>
                </c:pt>
                <c:pt idx="2">
                  <c:v>1199.7</c:v>
                </c:pt>
                <c:pt idx="3">
                  <c:v>1287.5999999999999</c:v>
                </c:pt>
                <c:pt idx="4">
                  <c:v>1457</c:v>
                </c:pt>
                <c:pt idx="5">
                  <c:v>1354.1</c:v>
                </c:pt>
                <c:pt idx="6">
                  <c:v>1476.8</c:v>
                </c:pt>
                <c:pt idx="7">
                  <c:v>1474</c:v>
                </c:pt>
                <c:pt idx="8">
                  <c:v>1616.9</c:v>
                </c:pt>
                <c:pt idx="9">
                  <c:v>1640.9</c:v>
                </c:pt>
                <c:pt idx="10">
                  <c:v>1568.7</c:v>
                </c:pt>
                <c:pt idx="11">
                  <c:v>1602.7</c:v>
                </c:pt>
                <c:pt idx="12">
                  <c:v>1704.9</c:v>
                </c:pt>
                <c:pt idx="13">
                  <c:v>1847.7</c:v>
                </c:pt>
                <c:pt idx="14">
                  <c:v>1955.8</c:v>
                </c:pt>
                <c:pt idx="15">
                  <c:v>2068.3000000000002</c:v>
                </c:pt>
                <c:pt idx="16">
                  <c:v>1800.9</c:v>
                </c:pt>
                <c:pt idx="17">
                  <c:v>1355</c:v>
                </c:pt>
                <c:pt idx="18" formatCode="General">
                  <c:v>905.5</c:v>
                </c:pt>
                <c:pt idx="19" formatCode="General">
                  <c:v>554</c:v>
                </c:pt>
                <c:pt idx="20" formatCode="General">
                  <c:v>586.9</c:v>
                </c:pt>
                <c:pt idx="21" formatCode="General">
                  <c:v>608.79999999999995</c:v>
                </c:pt>
                <c:pt idx="22" formatCode="General">
                  <c:v>780.6</c:v>
                </c:pt>
                <c:pt idx="23" formatCode="General">
                  <c:v>924.9</c:v>
                </c:pt>
                <c:pt idx="24">
                  <c:v>1003.3</c:v>
                </c:pt>
                <c:pt idx="25">
                  <c:v>1111.8</c:v>
                </c:pt>
                <c:pt idx="26">
                  <c:v>1173.8</c:v>
                </c:pt>
                <c:pt idx="27">
                  <c:v>1203</c:v>
                </c:pt>
                <c:pt idx="28">
                  <c:v>1249.9000000000001</c:v>
                </c:pt>
                <c:pt idx="29">
                  <c:v>1290</c:v>
                </c:pt>
                <c:pt idx="30">
                  <c:v>1379.6</c:v>
                </c:pt>
                <c:pt idx="31">
                  <c:v>1601</c:v>
                </c:pt>
                <c:pt idx="32">
                  <c:v>1552.6</c:v>
                </c:pt>
                <c:pt idx="33">
                  <c:v>1420</c:v>
                </c:pt>
                <c:pt idx="34">
                  <c:v>1367.1</c:v>
                </c:pt>
                <c:pt idx="35" formatCode="General">
                  <c:v>1351</c:v>
                </c:pt>
                <c:pt idx="36" formatCode="General">
                  <c:v>1253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1-4ABB-864D-0380D0539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7573120"/>
        <c:axId val="1687574560"/>
      </c:barChart>
      <c:catAx>
        <c:axId val="168757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574560"/>
        <c:crosses val="autoZero"/>
        <c:auto val="1"/>
        <c:lblAlgn val="ctr"/>
        <c:lblOffset val="100"/>
        <c:tickLblSkip val="2"/>
        <c:noMultiLvlLbl val="0"/>
      </c:catAx>
      <c:valAx>
        <c:axId val="168757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573120"/>
        <c:crosses val="autoZero"/>
        <c:crossBetween val="between"/>
        <c:majorUnit val="2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356813291447977E-2"/>
          <c:y val="9.1315024285825275E-2"/>
          <c:w val="0.96824784594984059"/>
          <c:h val="0.82858146875524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Existing Home 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51-4289-A404-44CAB9ED459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7D2-4C68-99D6-B6CEB417FD6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9ED-4E3D-92EF-48FFAC8A9F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 (Projected)</c:v>
                </c:pt>
                <c:pt idx="2">
                  <c:v>2026 Forecast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4060000</c:v>
                </c:pt>
                <c:pt idx="1">
                  <c:v>4130000</c:v>
                </c:pt>
                <c:pt idx="2" formatCode="_(* #,##0_);_(* \(#,##0\);_(* &quot;-&quot;??_);_(@_)">
                  <c:v>4512925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1-4289-A404-44CAB9ED459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1328736863"/>
        <c:axId val="1328736383"/>
      </c:barChart>
      <c:catAx>
        <c:axId val="132873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8736383"/>
        <c:crosses val="autoZero"/>
        <c:auto val="1"/>
        <c:lblAlgn val="ctr"/>
        <c:lblOffset val="100"/>
        <c:noMultiLvlLbl val="0"/>
      </c:catAx>
      <c:valAx>
        <c:axId val="1328736383"/>
        <c:scaling>
          <c:orientation val="minMax"/>
          <c:max val="5000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328736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603400139708869E-2"/>
          <c:y val="7.322711078005438E-2"/>
          <c:w val="0.96419995445774753"/>
          <c:h val="0.846020906626603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Home 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182-4D40-8260-192DC7E3F68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82-4D40-8260-192DC7E3F68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82-4D40-8260-192DC7E3F6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 (Projected)</c:v>
                </c:pt>
                <c:pt idx="2">
                  <c:v>2026 Forecast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686000</c:v>
                </c:pt>
                <c:pt idx="1">
                  <c:v>680000</c:v>
                </c:pt>
                <c:pt idx="2" formatCode="_(* #,##0_);_(* \(#,##0\);_(* &quot;-&quot;??_);_(@_)">
                  <c:v>711500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1-4289-A404-44CAB9ED459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1328736863"/>
        <c:axId val="1328736383"/>
      </c:barChart>
      <c:catAx>
        <c:axId val="1328736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8736383"/>
        <c:crosses val="autoZero"/>
        <c:auto val="1"/>
        <c:lblAlgn val="ctr"/>
        <c:lblOffset val="100"/>
        <c:noMultiLvlLbl val="0"/>
      </c:catAx>
      <c:valAx>
        <c:axId val="1328736383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328736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016399705687932E-2"/>
          <c:y val="8.4744606924134477E-2"/>
          <c:w val="0.94835183731745654"/>
          <c:h val="0.83221597300337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Home 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BF-4DD4-9A3D-85AA367B68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EDD-449E-B793-B63E2CC0B7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 (Projected)</c:v>
                </c:pt>
                <c:pt idx="2">
                  <c:v>2026 Forecast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4746000</c:v>
                </c:pt>
                <c:pt idx="1">
                  <c:v>4754000</c:v>
                </c:pt>
                <c:pt idx="2">
                  <c:v>5171000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BF-4DD4-9A3D-85AA367B6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8504671"/>
        <c:axId val="98500351"/>
      </c:barChart>
      <c:catAx>
        <c:axId val="98504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00351"/>
        <c:crosses val="autoZero"/>
        <c:auto val="1"/>
        <c:lblAlgn val="ctr"/>
        <c:lblOffset val="100"/>
        <c:noMultiLvlLbl val="0"/>
      </c:catAx>
      <c:valAx>
        <c:axId val="98500351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98504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261966722414604E-2"/>
          <c:y val="2.1626122928490955E-2"/>
          <c:w val="0.9695181388979488"/>
          <c:h val="0.87960240777016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95-AA41-A328-AD52CDB397B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95-AA41-A328-AD52CDB397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95-AA41-A328-AD52CDB397B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DA-4B3B-B2AF-867589CE5D7E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8D1D53D3-B0C0-4499-9222-3692C7A79762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395-AA41-A328-AD52CDB397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1st Week of 2024</c:v>
                </c:pt>
                <c:pt idx="1">
                  <c:v>1st Week of 2025</c:v>
                </c:pt>
                <c:pt idx="2">
                  <c:v>Low End Forecast, 
1st Week of 2026</c:v>
                </c:pt>
                <c:pt idx="3">
                  <c:v>High End Forecast, 
1st Week of 2026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129686</c:v>
                </c:pt>
                <c:pt idx="1">
                  <c:v>132600</c:v>
                </c:pt>
                <c:pt idx="2">
                  <c:v>155000</c:v>
                </c:pt>
                <c:pt idx="3">
                  <c:v>185000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395-AA41-A328-AD52CDB39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90894720"/>
        <c:axId val="890886400"/>
      </c:barChart>
      <c:catAx>
        <c:axId val="89089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886400"/>
        <c:crosses val="autoZero"/>
        <c:auto val="1"/>
        <c:lblAlgn val="ctr"/>
        <c:lblOffset val="100"/>
        <c:noMultiLvlLbl val="0"/>
      </c:catAx>
      <c:valAx>
        <c:axId val="89088640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89089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261966722414604E-2"/>
          <c:y val="2.1626122928490955E-2"/>
          <c:w val="0.9695181388979488"/>
          <c:h val="0.8990666254358575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explosion val="13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CB-48E2-A017-5AE26CDCEDA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CB-48E2-A017-5AE26CDCEDAB}"/>
              </c:ext>
            </c:extLst>
          </c:dPt>
          <c:dLbls>
            <c:dLbl>
              <c:idx val="0"/>
              <c:layout>
                <c:manualLayout>
                  <c:x val="-0.11530936073620934"/>
                  <c:y val="-5.56351095871999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F52A50-E372-4088-A5C0-E049FB4E8515}" type="PERCENTAGE">
                      <a:rPr lang="en-US" b="1" baseline="0" smtClean="0">
                        <a:solidFill>
                          <a:schemeClr val="tx1"/>
                        </a:solidFill>
                      </a:rPr>
                      <a:pPr>
                        <a:defRPr sz="20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r>
                      <a:rPr lang="en-US" b="1" baseline="0">
                        <a:solidFill>
                          <a:schemeClr val="tx1"/>
                        </a:solidFill>
                      </a:rPr>
                      <a:t> Sold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63322368935107"/>
                      <c:h val="0.283960618858396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CB-48E2-A017-5AE26CDCEDA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8675570049734939"/>
                      <c:h val="0.359903575064711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CB-48E2-A017-5AE26CDCED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Sold</c:v>
                </c:pt>
                <c:pt idx="1">
                  <c:v>Haven't Sold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253374</c:v>
                </c:pt>
                <c:pt idx="1">
                  <c:v>216354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CB-48E2-A017-5AE26CDCE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261966722414604E-2"/>
          <c:y val="2.1626122928490955E-2"/>
          <c:w val="0.9695181388979488"/>
          <c:h val="0.8990666254358575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explosion val="11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F1-445D-8350-7ED75FCE96E0}"/>
              </c:ext>
            </c:extLst>
          </c:dPt>
          <c:dPt>
            <c:idx val="1"/>
            <c:bubble3D val="0"/>
            <c:explosion val="2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F1-445D-8350-7ED75FCE96E0}"/>
              </c:ext>
            </c:extLst>
          </c:dPt>
          <c:dLbls>
            <c:dLbl>
              <c:idx val="0"/>
              <c:layout>
                <c:manualLayout>
                  <c:x val="-0.12933685906556014"/>
                  <c:y val="0.1643119693012554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F52A50-E372-4088-A5C0-E049FB4E8515}" type="PERCENTAGE">
                      <a:rPr lang="en-US" b="1" baseline="0" smtClean="0">
                        <a:solidFill>
                          <a:schemeClr val="tx1"/>
                        </a:solidFill>
                      </a:rPr>
                      <a:pPr>
                        <a:defRPr sz="20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r>
                      <a:rPr lang="en-US" b="1" baseline="0">
                        <a:solidFill>
                          <a:schemeClr val="tx1"/>
                        </a:solidFill>
                      </a:rPr>
                      <a:t> Sold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63322368935107"/>
                      <c:h val="0.283960618858396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1F1-445D-8350-7ED75FCE96E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8675570049734939"/>
                      <c:h val="0.359903575064711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1F1-445D-8350-7ED75FCE96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Sold</c:v>
                </c:pt>
                <c:pt idx="1">
                  <c:v>Haven't Sold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243585</c:v>
                </c:pt>
                <c:pt idx="1">
                  <c:v>424043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F1-445D-8350-7ED75FCE9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690658499234305E-2"/>
          <c:y val="0"/>
          <c:w val="0.93261868300153139"/>
          <c:h val="0.88762097054782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Crash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6A-7F4A-9EB6-355FF9AA1C5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A9A-40F2-BBF7-9B1142FB7ADB}"/>
              </c:ext>
            </c:extLst>
          </c:dPt>
          <c:dPt>
            <c:idx val="191925128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EB-2840-B36B-B822099D7C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Relisting with a New Agent</c:v>
                </c:pt>
                <c:pt idx="1">
                  <c:v>Relisting with the Same Agent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74</c:v>
                </c:pt>
                <c:pt idx="1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7-A047-801E-1A9D1D4A0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95535872"/>
        <c:axId val="295536832"/>
      </c:barChart>
      <c:catAx>
        <c:axId val="29553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36832"/>
        <c:crosses val="autoZero"/>
        <c:auto val="1"/>
        <c:lblAlgn val="ctr"/>
        <c:lblOffset val="100"/>
        <c:noMultiLvlLbl val="0"/>
      </c:catAx>
      <c:valAx>
        <c:axId val="295536832"/>
        <c:scaling>
          <c:orientation val="minMax"/>
          <c:max val="100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29553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46914022110874"/>
          <c:y val="4.5878179946800608E-2"/>
          <c:w val="0.79653085977889126"/>
          <c:h val="0.934876887290614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87-4A39-A3BB-A5C94041843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287-4A39-A3BB-A5C94041843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87-4A39-A3BB-A5C94041843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Relisting at a Lower Price</c:v>
                </c:pt>
                <c:pt idx="1">
                  <c:v>Relisting at the Same Price</c:v>
                </c:pt>
                <c:pt idx="2">
                  <c:v>Relisting at a Higher Price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0.45200000000000001</c:v>
                </c:pt>
                <c:pt idx="1">
                  <c:v>0.41499999999999998</c:v>
                </c:pt>
                <c:pt idx="2">
                  <c:v>0.47699999999999998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7-4A39-A3BB-A5C940418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61849551"/>
        <c:axId val="1761865391"/>
      </c:barChart>
      <c:catAx>
        <c:axId val="1761849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865391"/>
        <c:crosses val="autoZero"/>
        <c:auto val="1"/>
        <c:lblAlgn val="ctr"/>
        <c:lblOffset val="100"/>
        <c:noMultiLvlLbl val="0"/>
      </c:catAx>
      <c:valAx>
        <c:axId val="1761865391"/>
        <c:scaling>
          <c:orientation val="minMax"/>
          <c:max val="0.55000000000000004"/>
          <c:min val="0"/>
        </c:scaling>
        <c:delete val="1"/>
        <c:axPos val="b"/>
        <c:numFmt formatCode="0.0%" sourceLinked="1"/>
        <c:majorTickMark val="out"/>
        <c:minorTickMark val="none"/>
        <c:tickLblPos val="nextTo"/>
        <c:crossAx val="1761849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261966722414604E-2"/>
          <c:y val="2.1626122928490955E-2"/>
          <c:w val="0.9695181388979488"/>
          <c:h val="0.8990666254358575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95-AA41-A328-AD52CDB397B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95-AA41-A328-AD52CDB397B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53%</a:t>
                    </a:r>
                  </a:p>
                  <a:p>
                    <a:fld id="{0273D422-E060-4481-AEFC-CB642FEB5E35}" type="CATEGORYNAME">
                      <a:rPr lang="en-US" smtClean="0"/>
                      <a:pPr/>
                      <a:t>[CATEGORY NAME]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395-AA41-A328-AD52CDB397B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47%</a:t>
                    </a:r>
                  </a:p>
                  <a:p>
                    <a:fld id="{7379E65F-5575-4F31-841E-3E5D97689F4E}" type="CATEGORYNAME">
                      <a:rPr lang="en-US" smtClean="0"/>
                      <a:pPr/>
                      <a:t>[CATEGORY NAME]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395-AA41-A328-AD52CDB397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Haven't Relisted Yet</c:v>
                </c:pt>
                <c:pt idx="1">
                  <c:v>Already Relisted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1275609</c:v>
                </c:pt>
                <c:pt idx="1">
                  <c:v>1137356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395-AA41-A328-AD52CDB39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 To Date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2016 Q3</c:v>
                </c:pt>
                <c:pt idx="1">
                  <c:v>2017 Q3</c:v>
                </c:pt>
                <c:pt idx="2">
                  <c:v>2018 Q3</c:v>
                </c:pt>
                <c:pt idx="3">
                  <c:v>2019 Q3</c:v>
                </c:pt>
                <c:pt idx="4">
                  <c:v>2020 Q3</c:v>
                </c:pt>
                <c:pt idx="5">
                  <c:v>2021 Q3</c:v>
                </c:pt>
                <c:pt idx="6">
                  <c:v>2022 Q3</c:v>
                </c:pt>
                <c:pt idx="7">
                  <c:v>2023 Q3</c:v>
                </c:pt>
                <c:pt idx="8">
                  <c:v>2024 Q3</c:v>
                </c:pt>
                <c:pt idx="9">
                  <c:v>2025 Q3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0.05</c:v>
                </c:pt>
                <c:pt idx="1">
                  <c:v>0.05</c:v>
                </c:pt>
                <c:pt idx="2">
                  <c:v>4.7E-2</c:v>
                </c:pt>
                <c:pt idx="3">
                  <c:v>4.2999999999999997E-2</c:v>
                </c:pt>
                <c:pt idx="4">
                  <c:v>3.5999999999999997E-2</c:v>
                </c:pt>
                <c:pt idx="5">
                  <c:v>3.5999999999999997E-2</c:v>
                </c:pt>
                <c:pt idx="6">
                  <c:v>5.0999999999999997E-2</c:v>
                </c:pt>
                <c:pt idx="7">
                  <c:v>4.9000000000000002E-2</c:v>
                </c:pt>
                <c:pt idx="8">
                  <c:v>4.8000000000000001E-2</c:v>
                </c:pt>
                <c:pt idx="9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43-4C82-8F46-04E937C9A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80983920"/>
        <c:axId val="1580977200"/>
      </c:barChart>
      <c:catAx>
        <c:axId val="158098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0977200"/>
        <c:crosses val="autoZero"/>
        <c:auto val="1"/>
        <c:lblAlgn val="ctr"/>
        <c:lblOffset val="100"/>
        <c:noMultiLvlLbl val="0"/>
      </c:catAx>
      <c:valAx>
        <c:axId val="158097720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580983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611060002095233"/>
          <c:y val="3.9838313448758475E-2"/>
          <c:w val="0.517310072081546"/>
          <c:h val="0.8481317218887258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Equity Q2 2024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explosion val="1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88-C148-9A66-0414AF3B3678}"/>
              </c:ext>
            </c:extLst>
          </c:dPt>
          <c:dPt>
            <c:idx val="1"/>
            <c:bubble3D val="0"/>
            <c:explosion val="10"/>
            <c:spPr>
              <a:solidFill>
                <a:schemeClr val="accent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88-C148-9A66-0414AF3B3678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88-C148-9A66-0414AF3B3678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011-42C9-911E-BC6513C98C79}"/>
              </c:ext>
            </c:extLst>
          </c:dPt>
          <c:dLbls>
            <c:dLbl>
              <c:idx val="0"/>
              <c:layout>
                <c:manualLayout>
                  <c:x val="-0.12009028918468261"/>
                  <c:y val="6.1527643939499027E-2"/>
                </c:manualLayout>
              </c:layout>
              <c:tx>
                <c:rich>
                  <a:bodyPr/>
                  <a:lstStyle/>
                  <a:p>
                    <a:fld id="{6301734E-A3A2-4C6D-AE3F-E5CDB96D7E8D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5CCDF52-96CD-4A1D-AB59-E2B6EC1B69A7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22121223507538"/>
                      <c:h val="0.167096127751481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788-C148-9A66-0414AF3B3678}"/>
                </c:ext>
              </c:extLst>
            </c:dLbl>
            <c:dLbl>
              <c:idx val="1"/>
              <c:layout>
                <c:manualLayout>
                  <c:x val="-0.21154441934752602"/>
                  <c:y val="-9.7210719609780616E-2"/>
                </c:manualLayout>
              </c:layout>
              <c:tx>
                <c:rich>
                  <a:bodyPr/>
                  <a:lstStyle/>
                  <a:p>
                    <a:fld id="{04F9C307-50EF-4467-BFE0-51D5C3B62585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59320705-2DDC-44AF-93E2-E19CD26460BB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788-C148-9A66-0414AF3B3678}"/>
                </c:ext>
              </c:extLst>
            </c:dLbl>
            <c:dLbl>
              <c:idx val="2"/>
              <c:layout>
                <c:manualLayout>
                  <c:x val="0.16907448608896086"/>
                  <c:y val="-0.193664034687618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51E99A-0B13-4EF2-9AEA-D9BFACE6F973}" type="CATEGORYNAME">
                      <a:rPr lang="en-US" sz="160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/>
                      <a:t>
</a:t>
                    </a:r>
                    <a:fld id="{76B801F6-2414-40DE-ABBF-0931E23D287F}" type="PERCENTAGE">
                      <a:rPr lang="en-US" sz="1600" b="1" baseline="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sz="16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7358145523253"/>
                      <c:h val="0.198183779426175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788-C148-9A66-0414AF3B3678}"/>
                </c:ext>
              </c:extLst>
            </c:dLbl>
            <c:dLbl>
              <c:idx val="3"/>
              <c:layout>
                <c:manualLayout>
                  <c:x val="0.18675072655122638"/>
                  <c:y val="0.15558839296423616"/>
                </c:manualLayout>
              </c:layout>
              <c:tx>
                <c:rich>
                  <a:bodyPr/>
                  <a:lstStyle/>
                  <a:p>
                    <a:fld id="{902D537E-9F2D-404A-9DF8-B38A8C2C667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370B91F-6321-490A-A4A7-2EBEB6178096}" type="PERCENTAGE">
                      <a:rPr lang="en-US" b="1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011-42C9-911E-BC6513C98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0-2 Years Ago</c:v>
                </c:pt>
                <c:pt idx="1">
                  <c:v>2-5 Years Ago</c:v>
                </c:pt>
                <c:pt idx="2">
                  <c:v>5-10 Years Ago</c:v>
                </c:pt>
                <c:pt idx="3">
                  <c:v>10+ Years Ago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0.13</c:v>
                </c:pt>
                <c:pt idx="1">
                  <c:v>0.34</c:v>
                </c:pt>
                <c:pt idx="2">
                  <c:v>0.23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88-C148-9A66-0414AF3B3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Sheet1!$A$2:$A$52</cx:f>
        <cx:lvl ptCount="51">
          <cx:pt idx="0">Alabama</cx:pt>
          <cx:pt idx="1">Alaska</cx:pt>
          <cx:pt idx="2">Arizona</cx:pt>
          <cx:pt idx="3">Arkansas</cx:pt>
          <cx:pt idx="4">California</cx:pt>
          <cx:pt idx="5">Colorado</cx:pt>
          <cx:pt idx="6">Connecticut</cx:pt>
          <cx:pt idx="7">Delaware</cx:pt>
          <cx:pt idx="8">District of Columbia</cx:pt>
          <cx:pt idx="9">Florida</cx:pt>
          <cx:pt idx="10">Georgia</cx:pt>
          <cx:pt idx="11">Hawaii</cx:pt>
          <cx:pt idx="12">Idaho</cx:pt>
          <cx:pt idx="13">Illinois</cx:pt>
          <cx:pt idx="14">Indiana</cx:pt>
          <cx:pt idx="15">Iowa</cx:pt>
          <cx:pt idx="16">Kansas</cx:pt>
          <cx:pt idx="17">Kentucky</cx:pt>
          <cx:pt idx="18">Louisiana</cx:pt>
          <cx:pt idx="19">Maine</cx:pt>
          <cx:pt idx="20">Maryland</cx:pt>
          <cx:pt idx="21">Massachusetts</cx:pt>
          <cx:pt idx="22">Michigan</cx:pt>
          <cx:pt idx="23">Minnesota</cx:pt>
          <cx:pt idx="24">Mississippi</cx:pt>
          <cx:pt idx="25">Missouri</cx:pt>
          <cx:pt idx="26">Montana</cx:pt>
          <cx:pt idx="27">Nebraska</cx:pt>
          <cx:pt idx="28">Nevada</cx:pt>
          <cx:pt idx="29">New Hampshire</cx:pt>
          <cx:pt idx="30">New Jersey</cx:pt>
          <cx:pt idx="31">New Mexico</cx:pt>
          <cx:pt idx="32">New York</cx:pt>
          <cx:pt idx="33">North Carolina</cx:pt>
          <cx:pt idx="34">North Dakota</cx:pt>
          <cx:pt idx="35">Ohio</cx:pt>
          <cx:pt idx="36">Oklahoma</cx:pt>
          <cx:pt idx="37">Oregon</cx:pt>
          <cx:pt idx="38">Pennsylvania</cx:pt>
          <cx:pt idx="39">Rhode Island</cx:pt>
          <cx:pt idx="40">South Carolina</cx:pt>
          <cx:pt idx="41">South Dakota</cx:pt>
          <cx:pt idx="42">Tennessee</cx:pt>
          <cx:pt idx="43">Texas</cx:pt>
          <cx:pt idx="44">Utah</cx:pt>
          <cx:pt idx="45">Vermont</cx:pt>
          <cx:pt idx="46">Virginia</cx:pt>
          <cx:pt idx="47">Washington</cx:pt>
          <cx:pt idx="48">West Virginia</cx:pt>
          <cx:pt idx="49">Wisconsin</cx:pt>
          <cx:pt idx="50">Wyoming</cx:pt>
        </cx:lvl>
      </cx:strDim>
      <cx:numDim type="colorVal">
        <cx:f>Sheet1!$B$2:$B$52</cx:f>
        <cx:nf>Sheet1!$B$1</cx:nf>
        <cx:lvl ptCount="51" formatCode="General" name="1 Year">
          <cx:pt idx="0">1.6399999999999999</cx:pt>
          <cx:pt idx="1">0.93999999999999995</cx:pt>
          <cx:pt idx="2">-0.28000000000000003</cx:pt>
          <cx:pt idx="3">1.73</cx:pt>
          <cx:pt idx="4">-0.62</cx:pt>
          <cx:pt idx="5">-1.1899999999999999</cx:pt>
          <cx:pt idx="6">5.8499999999999996</cx:pt>
          <cx:pt idx="7">3.2599999999999998</cx:pt>
          <cx:pt idx="8">1.1000000000000001</cx:pt>
          <cx:pt idx="9">-2.2999999999999998</cx:pt>
          <cx:pt idx="10">0.48999999999999999</cx:pt>
          <cx:pt idx="11">3.4900000000000002</cx:pt>
          <cx:pt idx="12">1.5700000000000001</cx:pt>
          <cx:pt idx="13">6.8799999999999999</cx:pt>
          <cx:pt idx="14">2.9300000000000002</cx:pt>
          <cx:pt idx="15">3.8399999999999999</cx:pt>
          <cx:pt idx="16">4.0599999999999996</cx:pt>
          <cx:pt idx="17">3.8399999999999999</cx:pt>
          <cx:pt idx="18">2.6400000000000001</cx:pt>
          <cx:pt idx="19">5.0899999999999999</cx:pt>
          <cx:pt idx="20">1.6699999999999999</cx:pt>
          <cx:pt idx="21">3.3700000000000001</cx:pt>
          <cx:pt idx="22">3.6499999999999999</cx:pt>
          <cx:pt idx="23">3.2400000000000002</cx:pt>
          <cx:pt idx="24">4.6799999999999997</cx:pt>
          <cx:pt idx="25">2.77</cx:pt>
          <cx:pt idx="26">1.4099999999999999</cx:pt>
          <cx:pt idx="27">3.5699999999999998</cx:pt>
          <cx:pt idx="28">3.04</cx:pt>
          <cx:pt idx="29">3.7400000000000002</cx:pt>
          <cx:pt idx="30">5.8600000000000003</cx:pt>
          <cx:pt idx="31">2.71</cx:pt>
          <cx:pt idx="32">6.7599999999999998</cx:pt>
          <cx:pt idx="33">1.96</cx:pt>
          <cx:pt idx="34">6.2699999999999996</cx:pt>
          <cx:pt idx="35">4.8399999999999999</cx:pt>
          <cx:pt idx="36">2.3599999999999999</cx:pt>
          <cx:pt idx="37">0.31</cx:pt>
          <cx:pt idx="38">4.4199999999999999</cx:pt>
          <cx:pt idx="39">3.8999999999999999</cx:pt>
          <cx:pt idx="40">3.98</cx:pt>
          <cx:pt idx="41">2.5099999999999998</cx:pt>
          <cx:pt idx="42">1.52</cx:pt>
          <cx:pt idx="43">-0.080000000000000002</cx:pt>
          <cx:pt idx="44">1.29</cx:pt>
          <cx:pt idx="45">-0.92000000000000004</cx:pt>
          <cx:pt idx="46">3.73</cx:pt>
          <cx:pt idx="47">1.3700000000000001</cx:pt>
          <cx:pt idx="48">5.6900000000000004</cx:pt>
          <cx:pt idx="49">5.8399999999999999</cx:pt>
          <cx:pt idx="50">1.24</cx:pt>
        </cx:lvl>
      </cx:numDim>
    </cx:data>
  </cx:chartData>
  <cx:chart>
    <cx:plotArea>
      <cx:plotAreaRegion>
        <cx:series layoutId="regionMap" uniqueId="{E3F20E1E-55FD-4D77-8CAA-735F5B4CD2D5}">
          <cx:dataLabels>
            <cx:numFmt formatCode="#,##0.0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800" b="1">
                    <a:solidFill>
                      <a:schemeClr val="tx1"/>
                    </a:solidFill>
                  </a:defRPr>
                </a:pPr>
                <a:endParaRPr lang="en-US" sz="800" b="1" i="0" u="none" strike="noStrike" baseline="0">
                  <a:solidFill>
                    <a:schemeClr val="tx1"/>
                  </a:solidFill>
                  <a:latin typeface="Arial" panose="020B0604020202020204"/>
                </a:endParaRPr>
              </a:p>
            </cx:txPr>
            <cx:visibility seriesName="0" categoryName="0" value="1"/>
            <cx:separator>, </cx:separator>
            <cx:dataLabel idx="9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800"/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-2.3</a:t>
                  </a:r>
                </a:p>
              </cx:txPr>
              <cx:visibility seriesName="0" categoryName="0" value="1"/>
              <cx:separator>, </cx:separator>
            </cx:dataLabel>
            <cx:dataLabel idx="13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6.9</a:t>
                  </a:r>
                </a:p>
              </cx:txPr>
              <cx:visibility seriesName="0" categoryName="0" value="1"/>
              <cx:separator>, </cx:separator>
            </cx:dataLabel>
            <cx:dataLabel idx="19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5.1</a:t>
                  </a:r>
                </a:p>
              </cx:txPr>
              <cx:visibility seriesName="0" categoryName="0" value="1"/>
              <cx:separator>, </cx:separator>
            </cx:dataLabel>
            <cx:dataLabel idx="24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en-US" sz="800" b="0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4.7</a:t>
                  </a:r>
                </a:p>
              </cx:txPr>
              <cx:visibility seriesName="0" categoryName="0" value="1"/>
              <cx:separator>, </cx:separator>
            </cx:dataLabel>
            <cx:dataLabel idx="32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6.8</a:t>
                  </a:r>
                </a:p>
              </cx:txPr>
              <cx:visibility seriesName="0" categoryName="0" value="1"/>
              <cx:separator>, </cx:separator>
            </cx:dataLabel>
            <cx:dataLabel idx="34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6.3</a:t>
                  </a:r>
                </a:p>
              </cx:txPr>
              <cx:visibility seriesName="0" categoryName="0" value="1"/>
              <cx:separator>, </cx:separator>
            </cx:dataLabel>
            <cx:dataLabel idx="48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800"/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5.7</a:t>
                  </a:r>
                </a:p>
              </cx:txPr>
              <cx:visibility seriesName="0" categoryName="0" value="1"/>
              <cx:separator>, </cx:separator>
            </cx:dataLabel>
            <cx:dataLabel idx="49">
              <cx:numFmt formatCode="#,##0.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en-US" sz="800" b="1" i="0" u="none" strike="noStrike" baseline="0">
                      <a:solidFill>
                        <a:schemeClr val="tx1"/>
                      </a:solidFill>
                      <a:latin typeface="Arial" panose="020B0604020202020204"/>
                    </a:rPr>
                    <a:t>5.8</a:t>
                  </a:r>
                </a:p>
              </cx:txPr>
              <cx:visibility seriesName="0" categoryName="0" value="1"/>
              <cx:separator>, </cx:separator>
            </cx:dataLabel>
            <cx:dataLabelHidden idx="29"/>
            <cx:dataLabelHidden idx="45"/>
          </cx:dataLabels>
          <cx:dataId val="0"/>
          <cx:layoutPr>
            <cx:regionLabelLayout val="none"/>
            <cx:geography cultureLanguage="en-US" cultureRegion="US" attribution="Powered by Bing">
              <cx:geoCache provider="{E9337A44-BEBE-4D9F-B70C-5C5E7DAFC167}">
                <cx:binary>1H1pc9vGtu1fcfnzg4IeAHSfOrlVAUhJtAZLsqzE+YJiJBkzGmjM+PV3gaRsCaFj3Xt06xWZlG0O
TWz06r332kM3/33f/+s+fVzrd32W5tW/7vtf34d1Xfzrl1+q+/AxW1dHWXSvVaW+1kf3KvtFff0a
3T/+8qDXXZQHv1CT8F/uw7WuH/v3//VvfFvwqM7V/bqOVH7dPOrh5rFq0rr6h/f2vvVu/ZBF+SKq
ah3d1+TX978PCi8E79895nVUD7dD8fjr+xcfev/ul/lX/e2y71JIVjcPGMvpkZTSpjax8Dce4v27
VOXB7m2DmM6RZRHOLdPcfuDp2pfrDONfIdBGnPXDg36sKtzQ5u9nA19Ij9e/vH93r5q8niYtwPz9
+v5zHtWPD+8+1ev6sXr/LqqUt/2Ap6Zb+Pxpc8+/vJz2//r37AXMwuyVZ8jMp+xnb/0dmKi6V3kV
5U/T8wbQ8CObSWkxezfz8iU0Qh45jErLkszcPNjTtXfQvEakH4DzfegcntVhwvNY1e/uIh1EebR+
mqb/HCImjmxOLUcQulUOZwaReWQT5jBpkv0QvVasH8D0cvgcqruDhOo3HY0qf0uQ+BGVjFJB+F6Q
CCFHts0taVv2BiXytEC2evQKgfbD823gDJjf/jxIYP4P1Ae+hVAhme1skZk5HwfqJYVpSXP3/szC
vUai/dB8HznD5u63g8Tmc70On1btG5g1ecQocxybwutPD/rSrG00xhGUUtt+uupWV34mx340tqNm
SHy+PUgkbh/zHETn8fFpYt4ADutIcDgYU4i9cAj7iHEGCufQ7fszA/YqkfYj82zoDJ7by4OE51Lp
OnznrbVKozd1MtaRxSRzLLYjazMm4MgjIiwmbHvrY8yZ4rxerv1AzcfP0Lr0DhKtT6r5v0GLHUmT
SU7Jd172POoR5pGQ3BQwdFvHNEPr9XLtR2s+fobWp8NE62MYqbezetw84gShp3R2GjUjB4Ie4R2Q
a+5srd6MHPxMmv3IbEfN8Ph4epDac/nYvfvwqKvH4U1RIQhnEJXuNGdGDRwErY6wkBHZKo7kT9fe
EoTXybQfm+djZwhdfjhQhNr1w1uGOiBulo1kzZMXmukMIfaRbcENOTsqMWMKl48/k+dHyGzHzVE5
1Ag0WefVunpauW/A4Dj8CSIZ9oMsm6RHnElYO2vH8Kynaz+FoD+XaD8yv+mnkTNsfrs5SI35LV3/
tc7eUmXgRhD9I5aZMTawasFNxqi5y+0g/bbNuu4w+bkkP4DkaeAckfODRMRTCHju6+i+qZ8m6D9X
GE6OLMciFmO7CBSG6jlBc4AaE0jp0JmmvFKa/ci8GDxDxzvMcPTy8S+9rpI3VJgJGuogq+nsIpkZ
A5DySKBqAKXZb8teI9F+eL6PnGFzuTxIzblQeb1+yyCUO0cwWBNl5t8o8XOtIaZEvhopN5vNaNkr
RNmPybeBM0guDlNdLqKqUo2O3s6SoUSA9Cb8Ot9PmCfX7zjMIXTHmGcG7TUS/QCab/cyx+bjYaoL
7mf6vyjeEh44EmqCD+/KnxJe/rnKoMiGsgA1QRC2KjXLBEzwvEKoHyP0bfAcpE8HAdL9P5Zqn1ep
X3zyf1ilZvLIMpnlcPY91n+OEnyOSQRDuXRX4pmZt1kF+cdi7cdpNvzFnRxGefpjkq5D9aa8GQlP
wTi3dwTNnDE0idqOKVCZdna1mxl9fo1E+9H4PnKmMh/PDkJlXkiNno6LaKoYqPotOdpUEZAEMeWO
g83B4UdEAhxURZ883TaoeZUs+2F5NvTFHeIGD7RUgPTZ6TorqjDSj0/T9AahDTuyhWUT+RTaIG/5
3JY5U+iD0huSbFuPM4NoyoK9Sqz9MM2Gz6C6PMxM56dNnWCxTt5WiziyMjbhgGN/44BpHlFmQtHs
mb95rTz7IXo5eobQp8VhGrl1Va3vw6Z6rOs3TKyhfQ1VT+ZwZ9cDNTN0UCbbBHVAxvNJg3eG7rXy
7Ifo4uXwGUYXvx0kRtsa4ptrkXMElsBQTEMz2+bx0t4hLDri9tSg81QyeInUa6XaD9TL0TOcLg9T
l576Qd+pr+88lTbZX2/c0yZNjpa2KUfwwjEhu0Dgl2yGXPb0mBm9/6lY+wHb/y0z4BbeQSrYxVoP
6Tp/eFrg/zmZQHZBIhvHrFnY6tgojqIp8VtABJLxPHn9Gkn24/N95AyTi8NUppXq3pJ40yPTQUzk
8P0ZOMkQFZmmTczd+7N0ws+k2Y/JdtQMj9VhOqGLdZS/Jdu2EAlN3Z1Qkc1jVuWx5REl4HhAbfv+
zKj9VJz9iOyGzSC5OMw89RksR3OfDE8m5A3MFpID1KHCtna1tVmdWlhHVDhIi5IdrZslRV8j0X5g
vo+cYXP25TBdSnQfRsH6bbcdCPBpCQaw1Yi/YwOyLRES7d6fmbCLV0i0H5vvI2fYXKwOEpsp1L54
7KP7N+yKYohJKYpvhO+qb7PsATHtI4K8G5pFEQo9d/mvk2Y/Ms/HzrC5vDhIbD7qx0C9pdagoxDd
ncJm9lZrZoSMUBP7qFAYtfgsEv25JPsxeRo3w+PjYfZ1nKsmqqI3rYYy80hiwk0bubbt42U8Iwma
cgi62MWuwXDm+l8l0n5sng2dwXN+mKxs8Ziuu/VbpkFR0jFRd7PpEzGbKYxjISsgbM7ILtqcUYDX
SLQfnO8jZ9gsDpOeIQWg9PrhLZ0MokopLAtVz20KGq7keSYAVuwIdmwquL30Ma8RZT8o30fOQPEO
s1h99tYdhOKIC46uGmdXAZ1BItFmIFADRZV0a+tmXubn8uzH5WncDJWzTwfp9Vf5wxv7GHk00WAu
nho3Z3QMTYRoUgNXRhvh5jGzYq8QaD8u3wbOgFkdZq1t9YDy9JMt+c/jS86hDdg1SPn+GIYQtKlj
37SDzYVPV93WBX4qyA/g2Mo/B+MwU2K/r1HyzIP6TfkxqgCEoIVD/KCWtuHHNv/WJzWLXl4n035w
no+dIfT7YdKxk0eFrezrp6X7nysMo2gMRD8tapl7Pb5gKOKg+wZ7orbvzxz/KwTaj823gTNgTg4T
mFOw5Ch6O1wI2s8QzjsmQ5blBQWzQMGoMxG0bSZ5pi8/F2Q/Hk/jZnCcHmYG5hjMOHrLDTZUHFk4
cQOdNVs1mHc9YVMaF9iSRqfOp+kx05NXCLQfl28DZ8AcH+amgbtHnaH7+e0UBR7fdCyK/2YMDDsF
bBxvI23kxDaPmcN/hST7Efk2cIbI3e1BUuPbx/5NdzwRhO9McGyh3SoC7NNz+4WOTYa9NQhnvlcA
nmcrfyrOflB2w2aQ3P5xkJCsUuxRV1H1hlpiHhFwYgTuu2rXLOmCbmfCkcO0vrVDP117x45fIdF+
YL7fywyb1WEaMG+dRl+VftvThJwjaqFYiYhyr85gMzrYgIPNN09hzUt0XifTfnyej50h5B0mFcNO
wTfd92SjZxYc2DHp93Txc4tGLHpEHSk40s0vcfm5JPsxeRo3w+O3w2xznmpIX5ROnubmPw9aprPr
mKR82qO5ecxdv3WEnRsmem131m5WqXyNRPuR+T5yhs3ll4P0NDchTtJ7t6retjkJOwVtKnBC3S6D
Pz9bcOp0JtiIPp29tXnMyPJrpdqP0cvRM5xuDjOeucLhQtWQtus39Ts4aUNIuJ1daG/OgxrHORJM
iCn1vMUJHQHPudprpdqP08vRM5yu/j/5nh+fFPntMM3Ful4vN6dwPjss8p/f3UwAjgadDd1N5l6D
uJ3n1cOv70HKOEj0t9M9py/ZjdySs+dprr8Ne1xX9a/vjekACIk0nG1DKZm1KUZ3OEVweoty7Km2
2W5TdT4dlITzQacyHeUcx+VsD5aACNXUbY+3piKQha5eRpCI4CAl384+vVLpgPL6t9nYPX+XN9mV
ivK6+vU9wrBi+6np5pBAR4RGsGVl6o2zKVgo3r9f3yAPiQ+T/zeqsWyMqrGvszbNRi+P+uZap1Vt
u31XVjhR79vE7LnY9GWzi03tKyilSLhrRI0vLxZYPU+dsObXoTEUX3Ku6O1Qt/IuiWptu3AqxZcA
HWNr2cb69H9x6Sk5IITtgGnDJz2/z8hISF8rwq9H2ePSUhty2Q6d0y+dxia3TPSEupWpKfMqfzQi
958vP339yztHUpwipSRhlHEcxezylEVBLuOUXaeZkUSeMNq69My6GYsPkZou12dCgLL/02xTrJG/
XxRLhRMHvXY4tPTlPedF7jdBIem1RXN6mzPBVjSzx/J4Cg7vitoS5zxiuHhDGl2dhHVTP9hFFZ2k
BurHXmmr6KRwgrg/rQwd+MtxHPnaFrQqPd9qTXLWFv5AFjhX0kjdqiBZuOjTnDHvn+8DJbS/3YaN
I76wH9QiJuPmy9sQnWBN74T0mjQG1kqT8lWfNkl/LKqe3KbRoM76xKoe/vmqII9/v6qEeqBYgQvL
GWK2YTpxb2lyHZOW3ObGGJ2UTh5+NeO+vB7I2N9YvCCXliPD0R3CJjr55+v/XTHRhgf7j+3+SA7j
aJ+Xd91KmSdl0pNr27D7m2hSmEE2/VXQlgTFqH9aKGTPQmEIfhyUAXBBS8yMgD84dW6aDbnmkexv
jCLMk+M2In7q+oxVD33C+bo17Uk7zSzzCqeDshix01/FSWj8BO59N47dPbCWBMe6/W3VUm4oWZq+
ed3UJZSEO36qzmmdma0b5Yn8XygJArtJL/EfUln85TyTIjYjg7X0Wle1WORDmI4eD3p11jimOst0
zFesrdRZWUZY5TIdyWXWyj7whpgYnUviUZ0ZdtvfBKXVB8vEpOK8Tlq5JLXdX4VhW3b41hhaZom8
7z7I0GzS458AuMe8YDs1ygTYNcXQQjhTkTgN/EYMklz7fmyWx6Oj9elm3fR1VnzROjO8VHSwewMm
MBOdXAbRmEZeNcjytBiyJHCjhJfpydiNqV4Q36wehDb7m3+Wc5+Y2LuK812mxl90ZL+ca6OnTWv7
nFxbo4MJ2UwzKXTxhZg+uS1T/bOVPR1L8kKLsQsJqxo+1yTYFouc2MsrZnVAYzMZquuuYOrMqjNr
7ct++oPFgduYrL/SzK5s1498Xy/NNg5zt+sG+SlqkqhwWT7UD0y1WOkmLIBpQAkixmE4pzWxmaIK
XsN2SRTK86p11NlAmDg3jIivqIMbGodGIbL8J33FHcxvC3cCnKd+RModW8wW7SgS6ZTREFwrOCFP
FsOoF7FjxB9Llg71ad6GbefFThvXC2oZqe1FbeaHxzIMothN8d2mN/SF9GhM26WZ1c5xOwZGfRra
VUO8nAQDcw3f8seFyUYZuGbYGZ8LIwvqhekopd0uGELL49IJqwUid2hGXHXNEi7ALtwkTpXLRYEz
2vM6PBNVFp/TTKjLNvadciGUNhu3oKnxBxmc5CNRQ3pvJhVZpOABoUuHcSwgXxs+DJYa7A/1EOKw
9hr++wNOSMuYW7K4uCpN7Lz2+lDavstVZS4sJxSl2zqOUdw1eRp3C+Y7zicpy9B0yzhIbFfTtmzd
zAr06EpbDtqzayr+Ko1UCy/Pqjo5Hfuxpm7ZNFyvaDlExsrHCcfnNGjCwi1a/4OJTsRPQ9eSxnN4
G+hro2OEu7FV55ZXVjQJvSwMiuLKCbJUe73kob8QcSfvgrCB202wRpyhgcrZapDLMgu7YAlqIJcO
qUdIpyxrXUkOmpALWBtQQBjitoAXqKIBwwanSsOFz3LDE5Wfcrcnceqci8RJGnhmEhJReGPemE7x
gQVmPFzYTJXnRo+2veMAJ92HiVtEvVjxIAov20TW9yJPbOUGNDRPzCjWC8my4FJTro+1jFxVquJL
Z5rjH6QS0Qfain6Bnkz611Ar5VlRWZ04kvrHdGTqz0xW1h+KGZZb2kX4gIXSPwaNH9fuGAb5wmwA
jxf6dX6ig8JaZMRpPSyszGSB6+d9L9zBMAZXqPqBl6bt9VYUFLeGJaLkrM1FlfAPeZ7K7NZpfWVK
LIB0UM4iczJhJG49oH/KTlyEvj7F34R21Cq8hEcGCd1oMAY7W4iEyOIPI2xtBnGTONeLoRwycWyY
E/kZrf5GJQlmOjdadWYGAmQIFpyvS9E5bFmlXTG4WeCnn3ujAmKDX8MpDANrvNaRsCtSwVZEA1al
GwoCZ8rzEt8hiVN8kboCsjYZAWoUK8MzTS0WneywvEDKAX3SwmRHPLhuHDHW3jjYfO1bXecGkQm+
WqcC1ijrrHXvj/Kuo7R6qMaQr+zGhuHhsEMOz+Qy02FZuSU0VHhZxvD1Q2lBOEQc6gy0zr9r7FYs
kiFTZ0me0NvStKYPqVSe13UL+wxz5vtuymUWLAip8Uow9rinNgLxQQYIL4xOopJjYWFyNIWnduuU
4RM6JPFlk5cwMdKCVEGZyXPpqP6GWjacemTAom5sJDicOPctOFEnLvWpr0T1UMppKqXm5LaqGvxz
I23WNEHsspL3Vwq0k7qNFQ1X5YaLJKnN9cc8S/RpELTkshmBSMvBDAfakduWjHJJaTzcNBHCDZbG
9Db2Kdxz3RfdYpjY40Ax9yQbcFNQSVwpCdvqIVJYDPH0r1YPReUGMdinmbTWWqTwonKiR0UKb1vK
oPwSJxnYbx9Vw82GKIxJmQ8f+ji117QHv4+rFNCWEKanIn7gLHUwFw5jK1Ua5qUZQqVt5ZuXlU4T
dY5lBOzoJG2uSjieSunTyodEZmyChCtVyqVFkuKL36CC4A0JNfTSpxIsvRoz322VPahVWWlI3mJM
6yrVDf15aeg88zYEp5moSjLG9cM2+GET9RliGWeL1Bp46nEjKWPXKeyGX3TWIM7DzOLr0GE6PYHb
gYAF7ePRFUbexcsiI/5fqRHi4vlGhYhvxf1x2+uJBsHz1AvdXQveVQ+prIBR4QuQOzyVAYEDzrkF
26amUCUJs+iEDATEwLTZygbSl3nFnBVuR52x1rBvoqEZBtcIU0jbNpE+7Tp43HpanlaekksziOGZ
Et7gm+MWdJWLeGguii4wwtMs9BEDEjvHqm3CUbClwOOc+hYWcM0TzFmNJtm7vo2c2zgRZbqsSzM6
QXUNayQNU2sdZh3mtC8y3P/GCCQp62+GKMespEkkz+3BYqtSQsMKe7p81tXCiyetT2tSfImJUmcy
AKqg++Vp6TOgGtFKLFI4csxDBwoq88i/M8Khv+qHwF5rUUNfzTTLljQaDXsRWNB4rStIslmJvI9J
ddZFMAEWAUdfEp3C+PCgDKor2fu0Wwk1ARSXHKaJKr88zTSRd1E99tKtEY5Wy9GuQYqoaMCBaBdk
nwYzttYsjsktNQRiABkjDOG9ILcd05hkRgfSurDzMnWHSBZf7KCAopek6682dwhPBI5c2bBAGt0D
J5uAd+yM4stIGFQ0QIgawXSbboeQ9rYp8aJC3p8t64mljaIDThvGuHGbw2hiRRWpwVZMhLj30Srk
eU6F4cYNzRa6aRDJTLOmi7aXi7gj6bjQkzihjbtIIp+vi6aGvuZhIM/TJIdajQPzFw4b2XFTpUS4
VhXAHEUJlItyAesYVtpibogl32CB+/1NGPk2W3atU54OkZVmS0s2qXXT6y7XXt7xZPQMbVpr3k+W
BZ+Wd3lvImxNG75KSmWoJXqCu/RD1toYnTYhLT8Rk3ZYIn6CiR4n5xLFG9vX09g4UQGBkQcVCaaQ
nNeIV8IMa2IzAVtbNAXubUxhFybDqgMHHmezdv2gh1vr60Kf9k40/KXhhq4365PTxj+JkQg4afOS
JxdOI7BEhNnoU24l7YcwGLTYLYisy8TXwmmT1st0q0+NOJfLdCisdYBNAbebVWH3CZQioT65tHkO
RS5zchlbU7YhqYxIeXaek9ytrRyWaBgTw3NKiiSEtuJodKPphowuw+qLtJV6mnd4bwAR0gvEnuSS
cNwClhy5tUJbdQuSBtAsxy/hYXBwATtWBRZNEytYexaRj5ZDx2tE6ljUJlJyjVd3MNobC8iTOskW
yncw2bVvTO67jjFLzOmgNpMDyt0hYEPnFW0No6AC3frHpSEkzFUzSRs3NdSMlQOuGxRDf5MNXNtu
gVDtTvYDiJ8V4L6boRVY3ZTXxiLmuieuBhcaP7VERP1p3bR5+JFUsalWOczopTZbSGGJGlfAD/Zg
tZvEH/VtbTUgIYGRyDuzK6KTvOin+3Vkd8Ub6nxqRJ99RPv/fWj4hpfIuDq10tJ0HQ3L3iVB/DVg
lXIdWvousxFSe61iUOAe7jGOCnikIepGr0anogRDGey7JB4wz1EBQJXVjf2J0cTs2MzF0LpBqWo3
bPtshQPE4gvGK0I8eM1shci+P81JkQ9eWhT5ha+Y+ir7FHzBpj2MIUim7+qK1mLZ91Vtfign4/8h
9gMkImUYglM1XCGCSfN0ZSiKLIx0AF2Z+p3xKYgp4NFZgT9LSTBJzBr7K2QAO1ewTp8yPRn/sgXH
ySZKV4aiv0mCGgyvLw2vKTvozBQoJymsbMckVFWGZe67poZ4/ugg2UQV+AH3O0jab5yJH8Juj1ak
kkcFjgnvIgu5jCcfTozYv/OFjxW0CQwDM8iLD2kaFzB5NWyasnvHP0M+TZ86oZLnkQz4qiskuQx6
S94Ro64e6DiIhc0SvkIMBlxzm8J/6hjOrckCWKvRjuhtiyt7G7sp4wTGEXuk2HIoc+hEOvHNwpfi
PNMiyhZ+gfRV1/PiS5L2natq2D1dQoXqFIsn8o3kg6GsYzuYLPM4KnggxHbhKbXC6JG3tlmdWUUD
jasNk7pWUspzY8swSuRIDHjmLMkFXznOaDorBGx9fVohvnFF0+gTVVfNcYpT3gRildpam8lIboUg
SNlZElYJeR5MiRMbcBu+TxFJZDYci90O9m2IjPViLB22Kqwe+jAGkznYUGbLzL7aAe1dZMky8zhI
Mkcs7aGmx7hyeBvqpv/ch/Z4HvIh+lw0QbKooCGwzoh2xmM4xMZxHTszqTfwwrjShq16D3Q6F0um
WX9KA8u4bwpmPcSyGR9TsMqvKu0r0O0uDVzwKnpGiso8JyBlJymSK3/gIEJbLxrfT0O3LPO4XJaq
Lz9YrI8uI6cQiyC2o9+zog4+2eD4vddk6bBIKss8GYQ1XEpW+J9Dw0nuVTngm6zcjCow5VwGV2Nu
IGJNzaAjnlObOna1bG0URZFW2NVUrrbp6G1t4F4Vg46CcPfTaN+e/tetyvD/Zsz3F6dfVvv+DNtF
tz/J9o+fQoPpVB6p5h+apPn2XRBmJ91UVXnxZDkv8fygiLP9hbcfvPnaCg/6cp5lYP5W4fn+qzXP
6zubQbv6DnZNURw/wJAoRrZpKuW8f7er76CF13awsRe5EGxERPM7cjm7Ig/2YnHUgpDLQZ8pii8m
ctC7Ig+z8bsWaOQyHeSftz/48nSPL4BEVWv3/HmRB8fEvkgYQShcHkfH4ishBYogs4SRaG2l1BCQ
UyGGPO0QGQhPI5mCPMFQnkcdW/a5/+eQCwtkWAThZ7MpAg/nNKuzKAyaS6bsyJW6ZceW4xN/qZFF
vgqHoDjTdp7eqnyA3USadVX69a3f+r3whqZcm6xIdLTQ+IWwz5U28js6JUWLbOJyLYKVB8vP1Zma
CBgfkJbLzRJ0pp9CMVbY+BBFR9VdbSvjMemd/nPCVNY/TpuknfhDVPHuMlTOUmeVJ4I+PjPjpBAn
duvnYKU8qGM3MBp+2dT4QYoFDZVxa3CrmDIRebssBAyeU+rErbKo5AvQhv6S6D5d6CQUf6ZJKuhZ
VbcC06IoPSV9F5zHBdI+TWKXoWtSppa+6DrrmJQmd/0q+YtnY34WdLBTlhj5wtI8+UPHVQ4m7vOF
4dgWWB3r7jaxKBI9JFjxCqUDVWTFlS9hQU96H6G82bfGl7pKo0VT9f3n0KzCRRIh9nTLsS2dOxRp
2tpz7B4RzKhHENM+9pH49WUAquqAFdKPZcRQ6jHQpnGrS8HXTcFRqbCRvPjCA2Qw0Q9FbvuOTbOc
EMwFXBK5lYkFM7+JmvFjhYiE0mLKCtQsBcfWCly0Ql8IUl91BS7EihykVVgtwnERwhaD7JbwP12O
pOc27tj8M0WGavT8wgYtKpsN5QszjLHYkDjnRY6SHJUjCBgytP5dzAVcgzWlM+qWb4KtYCSLjZMU
KkFCIK/Bo1EOquFZRataLE0kCyiZ8htZ00YnnaOa8aSvJcKDEH6n6FP4Fl4LHbm6r0ZEVVMKYcjg
iWhA4PpjPuKGnGlSaKl5fFYnI9iIISbe3pESuX2UwjC7WesXX9IuAyUI/BbU0Ro0ixeid1K+EI6y
6aXfpp1/XNW+Gazqop0InEKEvQn8omTE8104oEpE0WkcI1JSRt5WrYu6E67HRT4xDnu6eeSAQLxG
mmAGddfjlY1P5HaGOli/CX2qeoq3GgPBeoGb8BtqXomotc83V7SdqViGeJmtupRgbZYtxfzGHVJA
nU7Amxm3AmfBO9qOJ1oTvjaHASHsNtoykZ8HX0CeCwUO5Fei2OLXQdwgbcDKUK0iFulq6dsNyElJ
I3x/wNIpOTBVNEM/tX/ndTwYd+MkpUjHJjhNBx7lHsqkENYqbKwygzJyKXWaJ26aVGDcld0B5yRr
y/FT3U1JJmzHBKTbtBPCeLO6rAeJ8NhGIn7QCs/lECFvIySiTNeYUnCJ2tD5rIxOnC6FhdrkmHhm
kuE4Kov06zhaWJGxbUxrilCkreH3RXaimhbs0CFZ33hhkfRe7yR1t6glHU+r0e5uzA5JuDZGUY5h
pTHPVA3CxTTMM+LisNTivBaNpwpLDK5FjbJ1K1rJZZPlAVKJunIu7Yn3xBLBAQiOHS4Ycv1INA01
3Lyuii81byr/2Ilp/6nFKj6JO5Edj2gJ8Mw2sK6bqK7uYwMHebgpnM5dKtP+k7CNzHOoxsKmutO4
GUzAuW1yA3eXJYq5o7Lyaop9UrawZA6uhylrx9NeWs5ph8r9fVmAyy5JrkAowXvBoClSrqsgmOpg
+TS/Qx/6d9pxYEGaUrW4YNZ97IjFl8iG02Bp1KxzEVwQ6WaaFyvwH3aiUhGGnobHuJ5CgpsUqanc
bZM0RiSShPQzcl3OsdHp4ZE7Gfvg6zo6jVtBHlLLGe9EgArwsQkTeF5qO3pkZd/dNpY1rIosz5ZD
nPqeiozPoPz6LqS8WuRlUis3lSJC2GjELu2N9Jz0eYfX+vzYFNmwzANzfEQVJYEGdGl1JqzOid02
dgbuZqPPvgxJXJ3VHYoWnkR76KoZdXKRoRl+gXSsRr66rylqKwgVzq2gvNS2zh7xu6EhX45Ct6nb
I638Ia97cZl2xg3JDNovTbR2aC8RbUWQdIA1vx45C1etKU/q1u6Px5a1i6pMiouuyZWbGI1/lbca
1mRw3DwyiuaG5PkfDFQw8GpZjcEJUl/svEhyk372Uea668JUf0o7fhVabXkzUISRXVCRG58Q51Pu
1KGbNn0tPpaoB59GTloszSA0/who159xX9yOAbV/b6qBnqjeUvrE6nIloR9FWpy2up8UvztF+Qgp
xIJeVVWgXDsrQmuZmqF53qkx9Qa/rM3rKlQKqU7HXKaxJm4VM90jWKzDYpl2Zm4uQj/s/vQL/Dyw
R3hjxccmsrzZ6VAiPeIZhKfLlpXKE71Z39I8EV8inN9ZwRUy82MT88bNTKNYIY+PVd2x+M8e7v2s
S5vmsqbmn50W5UVRjUPtIu9T2J6T+/V5ZY/xouWSfhqkwc8GpMuuE2LXX1ve6z8HJKvKdV+baXsd
2doPzmo9JqsA+SGvKPUfKE7514hN/UViJz4SIqQ/b2vCvLQCpXFs/aGpmPFR69peVpQFA8o12WNa
d8i6jlG89K2BXsdR3X4Rke0vAhTMrhBBWh/7pgscN8nDrHRR1CwuHcNPLky/pPkibEzjmifKWji8
6ZaYLsdtud1/KKos/zNqau5ZqvjsN4X5ITH1XQ2XuAxjrFOkE74QGqziLq7OjcHif3RdwDLoHGpf
xK/I8r/ZO7PmuHEsC/8iToAkuL1yyU1KrbZk+YXhpcwFJAFiIUD8+jnp6p7p6p6YjnmfN0eVJSuV
xMW953znZhv0/Z3qaPcY59xcTSZPubG6ZFmEwZ6EBlWTC0fvba8pXmEeVlEP5bruRGQ0Lr8AAg8e
FTL097PN+W0CfW9HmpXdlM5w3DiFDqZZnbppqkNMo6iFgja9SwvcFAU8xo6uabmkuMIPBRJArowi
ET/nHU2fILLoVy6pwUW/bByvp9cV8+4QZHq7AntNSkx3n1OyhneLDIY6jJ2oumVPDoWe51eMi9tS
jmg/DtESDrWDmq4aQVxQGp0ma7mrvn+anYwPLCb7JyLldrermLwHEl+4pR2/ogJtp8FhH3mt5+I5
1mQ7isXA+dQRFXfx7NeXPpmnrdoXZRvDl6Eve8vDi6GjeR6GlNSyTc+5HvN7zrr9M1FTm5bJbN56
038Z27mtEiCbaCjc1n3eRLGWmXIaN66KL6mY3cmRLipp0ecHuDx4H7QcbVrOMyl8lYNgkoed9QlO
wqxZJVyyHuhgcDtOPdzbNZuno7A0fxMFXvgmnHxtR54dlFvbscF1aE/5qIZ6nQpW5vB8iJPhS9+m
C6ycsae13zt1x+lOY1jBu7lzkvIDnCcXH/A17prNrof8hnrzc1xN+iufetsMLE38qS/09ENk0EcL
WbTNdGutxKxkOW37Wnoazrya5jFthmAVzbhsoKNMbq5WhFHd7pOudni2NUOi5Y6N8/YAT0TEn3G/
satepriHCFm4+WnUA9Q6lvAXM7sufZmKIPZVEhSy3PSItgBi7HeGfTHdoYD2iANE0AuyNGSPEBJe
u21y9wtTqoE1W7hqVHn7rNAGXCOoV6i8e9x9yeZt4bWPR/RYtPjoTMhffGtHATewP6zM7PeJSpKH
delXWRbrGtSGJ+YS80nfuXDdjzkAu6cw0epTb+fLatc7kXtXr0W0Ps6Kqx8pquURcJi8hFvSwiPN
39Co2UOmZL1lkj6P2z5NZbLBXTmMbu6mi+q9DQ9D4f0O7VyKEUsfFj6Wc5T6FxMT8d2xGaIFSt4E
j2CZIfYt0GeWuPX3zMhg/rFvTj0Fxe4fg97LoenEkJjvuRafhNkXlpVyMLSNjnOA4nZuXXpc+zh7
4eH0LuLJ9XfLtGbtfbyQb9oW4uoSNHJDjmfhzOzQ4n0ed9bkbOyzF5DlCXkfZvxJ2lKypX3iQq2H
ZJhKOAlVIuw77Exe0VjmXfbURWJ9wu131jNuUPtvuMC/IinJb8ASETVYDClQSqw++Ssg0hXW7FF3
U+SkhBgXYxJNhj765OGy/yxk+G+xrr8SKbd/8LZbJQE+nxGKVuGfuK6ph7SVEMVPyyxhtPZoihUK
8zcWaPBzETc/+olQ+tBtuYnPUqZxu1cqhKV2HZNxQuXDwW7SdYHhCfUdImmQgiKUWPP6tvUaVCPj
aACpX1q0bXOqfpKOxAUGeqr9a5QG8MJWB6N0MAZtpoCtw5PN6lcVFok6wDgNraqWFJ9l8tVjnmBV
mzsMdl0LK2uIu5uqj4rxac5iQAHTrn7ikVl+5X5bXuOiQ0evV4W//5vmJDN17r7DbBTcaifBgBUG
7TMcJqMOBURNdcxv9teOvygfKRdheoR3nLpGhTn/+D0L/xYE/0G++R/0kJva8d805u09yG5ULey8
BCDSn3jNP0CvDB1ymyrCT8l+m5eTYcRsYELoa+DX/zdS56+czt/+oQIfc5VD+4ijf366cokJboW8
fPptF0KcgGunlxXvD84e/aaGm6fUcYchxOOW/VPQg4L2P8s+//qv33i+AoQvxSc2wmj/67Mtgj3M
yO74SY4i+pRam9cDqCH0j5M8cRfgX011hiHgT6flf3/p4V+hwttrx1IBfMZHEYUZ4iL//NrtmAQt
byU/qVBgKNxsBwc5YyvM7FFhbKZhihf/26TXnUCPSuRiMPgtXTadOgq08/cP9P/y5r8D2EEfoQj9
12P7L/LmXzKfv5H3P7/ib9rm792pRYQaCRYWEiLFafo7u46tdyDXcSVB8Sxuwud/a5vpf9Aixf+C
QgfcD4nT/9I2I3yu8o2Bx1N5+wSYAp/J+3/QNpEBv5XMfzjOIUhynDB4PzeJHSFwyKj/yHYTHQTb
yjk5W1iI71uA3lNN+48czd6DD4O16YNQgbDm7CWz+VUpsX1Jt3F9FTx4XYlUF7OnEO3zzF8pN8F5
b+O0PW587J8AsQTfTJZx8GKcrCeat1lfJkkEM33Jkj1+pnRg0VwGAA6ysw9lHj0U1BP+WU1rZMYy
YJ7HR8G0ENdcSGDFFdngojlYR5ueIRy2bKQH74G+43q2Uq6fp3zRiSsz3NXhpS9cCiItagvdZD2h
6tDDUREXDX5risoRcxEhpYt20GQDUITwkvE9eqPo2VaGkT/kSaUpJNljHmV7cjaw50hbsn3Ixk8t
aCuzlWHGtrXuecK/oRbmP29uUFb7SDm1NrLnZEth4GQDeXUe1aTW+BHUkTke3aEGeVWZtOjv2hEy
UWV1hosEvMm4NZ6P8LNyPp7mDvXNLYOeSzDi+jQGLm8swOePfUsoLLuuP2FV3Ws3TbhDnBmvmHz4
aYzs28ihIIzajmU4F92J2Q5C5oqW631wA+C5fRvOWe6unMq73hrzrrp5qcyknmL0pcC4tgKFpkt/
aNei4zD2w4+JqqK1qJiLz/DEAXlouLxFOF7ynH6H3SqbuGXm1edGlYsP5iPahLcgxkSO2cweVdZn
hzxajiDpXzY/vKVTBINo0HdecVsWrHvw/ZpVs9EffFZw9/lyYiBT6myIa+dnhA12kd4JQcIDiKCn
vpsx7EfsTUD/q9GU8Qbi1x/wZ9MrmP32yRY8RUAB/XthMJMpgAoMreqRbjQsnd8eozFO622DsQSS
BtyO3fp7cEHymmsbNRluwnPGh+GwOJ+UJuj6yqs1/z6YaDvOWzJ8z/vVXZzc90asSfACJ5uWy9j9
0cYtf0wC/Zrowb0u8z4diZgHiBFiOAEcTEszkLSM+Z4E5ZKYg8a1e0Zd6A9SRsWhAzBUJX1QHLfU
wjVl8xltD69b1I6SdQZSYOuG7zxGz7clkHO6DtpKQWZVc45ZVS16rxKgLmVCtqkJAwVRNHKfQjhk
JUCpt2Bqz95D2pmVWMtEB+/J3pIyZm689GtSVIGgw6/YJPKr8Vk1hrocGdAMAG5rSuHLE3Y/b8zc
panGiTeQDeqY+uAX1+kSlxv8yqTkoK67Wo6b36t9dsEpYsS8AHqx2esEWugpJdG8lGsrhweRR+kh
5kPetFmbqSqczPhJYTarNAkh2GAqjS6L6STQh1jjX8ODxXzZWv3DgPyBK7ptT6NlYbVteCy6YpvC
Mndu/7kKFNWmy+h+MXpYTkCndgvlCI+WqwA3Elet+GlZyZXVv8J1tYD2bCsOqTOm/7WPAEtL8N8r
JGiyCvsQ5Yn6UAmelqjsYRAcwm0md/1SzEc7gCPt1wCzfcTxypg9Z/uYHuFdo0o4G1WcdEGTxJuB
EeBxgYs1buBiTMe1awdoI/6LQ0b0LRuEe5jG4BuO1HvkB1IuwNuaedUXHaz0YSQRq+HJjndLMPxs
VS7rIRLDG+B7KLKpSIZrJHcIB7Pxce3DOXxa5/bzOkUshwMcF/eCTvwSFvqAPMF2Dz1MvNC4CF4Z
Vdm3aE6GumPFWvm5gHVquh7H2Looalq+uMM+7eSatjtvdKtV3WmtHyZIVw2+z3LgAdmP8nZqGW0R
k4I+d2ihhDdo7PpjNm1PU0+HZtgVBFTSR2Wr/e0u8QBZMUA/23j/gBuSnOg2Fz9kpJ4zR3tbKhZv
pzjXX9J9nMsBNGUTxduZAjuqmQnjGPSZ0L9aTmkzBjq4203SH/LNhPVCQBAK7gZwKXl3AFCPepDv
D4PN2aMPyHYFgTViZDVZPSwuKp0acbTATjSaRt2xL6griYUnX4wjSOxQHvegk6jB+loYVC0fA6sr
sOa+ItotZ81oUqZWJmUX2heT+6hk8GEaTmdW4rUVp9UBCtnX4gxoBUps6ICbpAXmSgEhigSxrkwY
BLVQbK3HmU9tWeSR+lQMY1HHOdvrlU5FrfR6LgIIFjIQv9yafZ6HjDceI9qBKDFUwPJBU1HKm35x
/QFKobuATvy5MX+ddGvuQkhMpbfJWk1RtjwiX0fuI4c3diH7eLCDJmePmNEpQGqnXAVm1G1ZoDd0
bCph9OylAbpeRpDKH5M1/eo92cslz8KmZ/prBCYYKATUkRAWKpIxdi8FQiD3eAbUUQ20ryxjv0w6
FQcn/Ff0tKBDfIFaNu5JC/4lbCOoyyj9rOi+zyK0FZm0fGpBSVX9FqoHSDQbLvdIlCnpPniY/IIU
9AfVw3SYEjQMm6PvszQAzJla36Yc38pLKiGBOf1LGhpBthhZTVFEISDZ/okn0/hcAGI5kzzy9xvT
+DVk7KuZW1KjmHJU7WF7zwH9VlTHr9CqlmrrALeNLkddT4fpe7ToqJojgKSGzukBHOVeLUWwHNTo
5/sIhHWjd0+rLd6/q77dYeymWWlhBpa2Z6whxZq/KRL5JwbuCL9Qj0ml7DPjFvzCBH78TbPxA8ee
6au2S/5pzRJ8LeS4V2nacwpspQqmAjw0yOunRLfjRzamr0maWigd3QONuDrFcK2B3vajaBIFkgSo
XU8/FwmzIMhTWe6gjKhv0wiIfgZVFsrODrhk3ssh3Yqw6nj0M1ncktQ73ucyEiF/BDasT8S77JS5
JP9qmSIfhrgfo2j1oydxMDYbkhanUej4MZnTrQn96BZUVgHtLumRzIi2oi/bJMETQeaXNS+SFwvr
ilSomgFajEhEVULV9EtJbHW5HVTofD4jhEM3lulRiDDBkVlSjSlOFR7mc4RrHjzaqwD9eoNB7hH1
Hr+otCDfl269TLaHpDrCU6/WLv45pSp5XcAM/QjBLwEnxGfCsBIagjsLy+WK3E8/mtolu/tBpnyq
BTfq1Vu5nlsUz+vWB9OxWNInny53Lc90Vm+4DtwpDPyIxzndsp9tl81VH6nssdDJ8J4ISa+hGZJa
znZqkiEWleDCw1iHEtlwHfMXGVMJYBm/igfHohxuesuTMtMQc2sPxBU8r1P745IP07EL5XhoM6sP
yDlGjcDPdUReNDhCD2lnpPKm4R3VjL3jijNfJuvIKxt1eyJjNpxJYtHxtmt6WZcNPtAQqJaVe2qn
ty4C3Xa3BftcFr6XlyK4GYA9sawRw1RcYANvQCtdyEpHF1GnW0caT5R81t7pd5J78xNi1XbKFS/u
OFzcR9r18jOPE0AFmYLlW8drWrP55qCju/JvULNnKHNJouynLkSFhe5LTVH7QsRpSSexb80w4jzc
YeEFtIIc9uln2+Y+/dKxYPA1ohe4WXNDCxxE6XS5yxTONGU0fQA11n9smU0DNCvmdQLaEdYKTPl1
Wtzw0c7JcpBtPlPwcG46GwMDZgQEkZeUsiAHBmHnd9K69nnDXz25GeVVzsWrndEbq2U135cZ8mfQ
Z+Mh1b67kwta0mnZVl3qeZs/hb3tyxjrIY8wK9n9CJbssM8aHHO3TpUI/AS7V4rkYMPFPk80kaCc
fDuX4zawZhtDcz8v3pQ0Ghewma57gg/Q7i95Nkr+6LreJXXRObKmDKJ3GqFZgO1UwKoujYFnoH6i
3RxyeAUsWy195bpLGbxgs/M8k+o0Fv1clHbcN383OQrWXo1hM3mBAEisetRRl08OrVMan3SfJu8R
ADpTe9uJ7CQZzuJ3aC1tTQD6dffDtg3wD3bQWE2Ud7ZOkW5D1CQAN1r2WnL4QoE4GVWEL27VmAXC
NTj6BGbvpvcA4q8UZ4lnsgaFPNxDiBuqFlzar1ly+oMsjHrIrlKPQKXFJ8WKdvjAgk1TzbSwV43z
WOYKBnadqjz/g+eiO6VmRgseamQy10Fmb360pBlSVOemUBM7wIT23xDhBB4OWrecMB/zTJAjctHm
4qNVP+NDYMWX3tH5xcLSvXgx2CqaqaiTPoxFGfYz0FOmdMlJi+5gZero2BZWUo4cSaV1rmP8jJ8V
ushGO1eALwpHyMnhrTlfd5iBUjdmys6BWLaaY3B/0d1QHCRyk98S6ugJGQ5RtgyVaeIiL7OB98eh
gycqOfLK8TCneHtVb79D4N+OU0QfY9cXP8kiHwEkg6nVgPpEFO2nNZxWtFKmu4fGnLsyLKht8Nys
B9ggSbPuDPMNHkqCEOfQN7ad+6aYcI23LmBfFXr6khfZfAqGNq4Di5tksemSl/mkVQVMY6/oeCNv
WzqXIFODRx37/UXY/mQcm66OmaVKuiWW6MCDCYB03/8hREqvbTsMKLRrh7hLgLOrUPgNZPsdKmHl
JYgaUBkbLh27P/eaFA+b6xiskSE9sXRImgg+awkJmV8GEj7l+Qy8QCnHYcd231S2jPXCd42QV7jm
DyxYEUKbCWvCqUVMbSrijw5JpDK2N5l2Hvr5IxDqY40zBm82P1LAlqTkYvtJEPY55QPx532WE35/
xgzllmhTuqWDx8tiqA9Zl9apn76BfOubDe9WGS3ui8gxRHR5vfv15zJOX9S43Z43Q3hj9MJ4CWa5
SXOgRtNQtJdxAPHFlGthpCDzhZ45JFWwIDnTSMBGBnLges/TccHTorJjSFhWRZIO9wAz2RP0B0Jq
Q53Jm02Q7UFp9NuIu0T1epN/XK7EGW7M1HgL2KEbc/KHXTCijXrcTjPVprbBCltWZ1AEhPyhe6cv
2YysJEGq7gJmr+77XZxzka64gIHMRrCCnj3ru0M3rN8xr6EV25dhr6kf5/NixMaqblP7+6ZbVULv
ucagnd/QSn2Cz7VWmdTZXZ/GtlqdR+PI+3NrPfJavQlkvWzmaxGuVxsihwkf920JUPLGjdIDEKq8
skmcv/cunMt4lUsNJXarwO8nnzyHIZp4Ft0hyHwPdhQCf6ZOMDlfZRr+Qvgb/d+O7mjpxPLa8+gj
7sMJAeeF/lQJ4HrSybhG0PPNYQ35LyHmwB+6JU81EkCAwgMnTF/6dH7Jd03AwXZjWGuRt183giRR
6bZNQqDY7csahh78BcxEyE7a2kOigOKi+Z9DzDguOTITFy9YXJHoUiCRluLltRlcKdnrACdhblLC
5CWCUWf90DmMOm2Nt0pkVzYm4nFD4KsrQxbwMvJsCMs08tPSbPkUqsaQXjxEYZqf8Qf8LwDKv6Iu
eqEjR/HIh/5SCMIue4LLNYztj5YJsx5ZwLrGIedUZhkCRcnkLn7IGI56+CZxJVVTqEVpopsWKBYE
wIsbRBym2+1MoMsbwuQYJeiEOxWhJKRObvY0cnPKtvVrl/uLwwNfTYMgZ9YF17ZQ6HWmZG3GNbuI
cNMHG7OsyVg6XUQC+W+FYVLBk1wrdKZR1dL1XnbbM4j+n2Qe8MS3e9KAZnleqVhqCDPZeaEsKrNA
90fMLhAQ/Rw8InHwPoQUJEsbiNqCn6m6KV6OPRFdM/A5PLkRw5lMjDovuiNQLoDOEJb8FLYtnk0A
/2Js7VD1fP/KuhDKmd7jQwaysxx1/B27IMJXmyc3i3+3shoNt38kKtteUfuiEjtRZJWR1VzkCjGK
hCPAg4BeEbkNoLMMQ9RIwtgJruwVaRYFDDumpo4GWxggd+GclSPp2WXF/RgWnh/YsItvCtGpD6xu
ieeaBd7/YFHfuircWfCNp7N8zMgUnEZceBJBjsyd4D3K+4xhREKmaMSiiqG7yIB2TYzg5nf0WTha
nZi/DWOYP3JQkVeve/MjGNJfnQx3URZ9oC4rZOhn7yj8+iGzIEIGYj/nLjFPEaAI/yBdzkVps5kf
oYLOPaIksai9L9JDyIcwq1M2uFpEA8JBg9/FYRBRj3mhDR7CQSZbleAyOA3t9mnvks/oEJLXte34
oVuR6sY52JtUqhDDVf5mbzFXbGqIXjsyiUr18WMeqvbb7BAiHOc2r7DSLhrqCUN6cGcjNDX30wJp
ddVbf4ceQrtDl0peIVuQmgtdUH9gBxExHrvWuptIBJD9htCgp5nTsFww3KC9s6DaQJ5y+SYFXbEW
Ic83oKNZQRCnh8a3i7GtdtSFDyD1Rfxgh4R82vAN0jpfjX83TCMlKrIWohEE6r4ErKGusRHmPsPT
g60owuqjXZfh3gshZI0LC6k0aTp0TDvAlDDSs8Y1f+uEUGU+ZpZmX6nscxxtM+qTyHteroFb0bRi
UeYCBhhoBuw595oYoSE+ESbSEmNYjncCG0WmSHU/E0Q+u3rpkJCqoantLzsQfVbFOGiNX90+oKHH
4O0iXNFoQWdRb7H4ZdFeN7AInvcAbT3SReQiWAoqRhh77GB8P7tui97HER14DRJ8xryehE9q5SEi
hOuWv6hE4j5FLeNPkw+29wDcxiXuV+gysy/yq9wD/c7ELR062/0YCWzzwfCq4meV5LDQgxbjiwzb
4i4IeiSyp4FdtMq31yiKIYZi4wJOKV9QVhF7zxdgugBe6iFRIw6lpbixjIUqWMay6MYHKPwa90kh
4+luDCNQNDq1Cd7pGeSSlt1YO6aefKfoWKa7iJoYMtQn4rPuAuKHVcvU778mpJc+2lChUfMpdmpA
6ZAPfVEMHeKzw/pu0gTwSIBbt+MUlxkeqRrDzgAKTY1HEVikpCCN3snWZefNEt0IlbJ7AexNobMP
yT333H7WI8g6VFlkXPrA0gr8UItyooNnwVbxkOw2R8Yz7Bq1eXG0itAKNDqekkBafc2nOf4C9TbA
JWbFJ4L+7l4iZHUAFhSfIGdmUGmC/mXvx60CUrpBtOdjBX97vhpd/Ai2MGxQnNpT2ie6DnYfXosN
RyMeo74ZVkR6kcN/WlzqznZPtksaZN6WYNpr4LAhHpoiq6A3S+AbhbkGMmP3eVp8X7CIqNnanRzG
fP/W7XNfRbdVAG0+QlYM2xlamdzfgiEGHSrDvhFI3TcBHvRjvwlVbXKPzkxxaDacLXsEoc3XfezC
Og1JhrwdRy9LvPwYJrpXGBX8aZcu9bjIlHkCvgwdOCxAai1JtE0vDimgeu9x2YwJIFzoWRu7D7DE
wSawb6CxArvaeX8IWY6NCtw/JMzjvxOwM7HbH61eoANv7K1QEZBFFOskWJqBxr6GUvKtWGBBF8jG
1db2Xa2CidRLFvBDFDJ6snQ+0m588bnAqIAkRVUYApS6849xPwB8Hdd3gCPjE9DnUxtEJzRW+rh5
un0NHGyQKA6+YC8IORCPDhmZL2wzAntYutx8m5FffbZmfTY8mvaScLAuJcBUWfdT8AhgZK9aEvXn
FVAldn0EP2mQmSuPFllK1P9ygA0GoaegX7RNTNnNoACFcGc5re//b1v/zvb8W9uaRP/Gtl6WP5T6
44+/b8X707r+/VV/s65zbEJMstt6H9A2+GZ/s60L8h9gy2MoBDnQhFtc5x9t6xRrYkBMRARu8u9F
XX+P5FB8rtXtY8bQICR4ApCh+T/Y1jT7l0gOrEHsLKUkjLHiCe75X13rDKmBoLfJcg427D4RRyxb
6OCYtoGFfqBnWO5lmGaRvddwdqvb9FyHysVHbG7ITutMB+iKrUIKPMkQylhp+skxTHnpQJa66yD7
VVbGzdyl7svs3LrWe5zE34puCc+RIFNligTTR9/RBh7VT7MIfd5i1R0T7Iar05ytaNOwy8R7bY77
Boc5K+DQldifpg5Jv87VtORQuMedf6Fizb8tUs1n4zp/IEN6MCrLaqI3Um3j0D2GEJ5Oyz5Mn6I+
3jBFKorsBogZ/qUP0XtHW+AvapuKvgZ8nH5v80zgpM5iWkGRdx1Qz11/hqyX32PZAHkxVkbYJ5A9
ww8prmSMsVZm7rqvU6/QdMVsO/nMgBocEHLFSiQJB6ddTnagFZPx/swFz85yiZZDGrC99GYLH5es
uHQLq5FgZE9B3gZl1kbYIIJ7pJk6JGYNW5NXSeKlsSslFfGU3hejU2ejfIACBOOdYh3WZVKLaFi0
IpcdjP6G4PLrmvZZ36x5AAnSWvMJMQzaIK+S3XfQ5Y7YJDYfojVO8F2VfxZbpK7ZEMCkNwB33Ox+
7MwAKLbowNqMKYyeLb7Rnk7gQbmrA+H2FzqM2XeDLhiR26/oW9QxFPF4MqDyb0sL2rctH/hhHNv0
J9hjtl9haY/XLoGJM+XCoblxGpIjQNZ66PP8pFIpD2uKHnIn0F3xwVVR2eXo3uQui++5XOyvDpbM
wZMFca+1nRFzymP6THerpvt9FJ97E45oj/n+LcDtE0P6T8g14Gy7y29hUj4TvMlDARxcdLnCCNfm
de9ZfmlJujzG4Qb41oafexcgtBXEdAWazNmzw7aMC/BFeN5g6O7oOqQOuw8oWpohDObsZAIz7Acs
WkFopTCUscobrN5KB38YF0jypb8Bvz0V2K4Rrh3sOh6BOjf5WN3cia6MqCGY9yIDPct66AjjChxC
hXC9XeRnrC5JTkUCuqJH83eVafSN/wYgsbUBMKQAFplCf3tBwuvYBnkYnNWf/OSk4xE05VbYpfjh
6b4CtWxBXfobf6lMlM8/it9YJgWgueTafE6Ei59kbhBpbSaWfaKtGptCGjQf01JcLEf8oixa8C61
wO6lF+GCebTVsG/dSaAlk58jJAEYuk/CsIypXtKMZ5cFzaMK6jkZI/KIQonf+7wJf2ghsaSy4V1L
PsAvWI1uPOgeVjDs2TtJckjijUr28HlxhWl/ju2qMAn5An5VUfYhDWhDDH/FkwsLOi9mAxQCWPd/
sndm220b3bZ+lf0CyABQKDS3BNiIlCiJkmXZNxiKEqHvgULz9OeDkuy4yW+f7Os/F4ntWKIAglWr
1przm5k/Kc69G7330l/Rtc/awS0VRndZYYzYVO4wZAA8WkRg4RQjE4M44T0VK1EgW3v+dBtnrHIG
zTC1KRsYDmXvWL8hR+6zvRlOqj44M3S+AGoN043eCENvW8oV4LXkETVGMaFYFNECMCrrckws7855
1j5esc+w7G5Mr0N+WeBuYuCfeGV167izSVsCG2Ms+lOWj1JHj6C0TeRMTrQF1mLfTqtjg+E5v8Uw
gCtXco+B+4TzYz5iH2RKwQE0Y86ir8PncZ9awr4pPau5Ag/C536SYSCz3Orp3whnPxhmvC8dunBV
3GZ3pZlfL+/NutaQ1fUUSzQ2qJF31diDgMgtMjFQtyR1EwzlYGz61DaPtLr3VFl4HxGcs35FdrLl
eCG0nb7qd7B7pFubRrCB6YVusa2V5dmJh+riYl8493ajPjFXMeeNKbzTjLGcg0prBNlkRYxd+qXD
JT7QNC0wVrw2c/Mre1TL8MGyGS1CHEhUokOK0Bv9AddeuJv01P0grahDKaWFbA64+fPI6W6r3tV2
uTbrR1Xq4eti2vJuDhlZOHZ0xdIZHgq+1TMVfxJ0hed+Urjwqk3P0OyQymY6Ocsq2JKmC4VgyoKa
g8znGCPZUeJLOuNe2/VaSW+115fU7+l01UwaBOP0OVzubGbfzHW9fcep+APqy/5qttWwN9py2Usm
IA22gXFEJKMhacqr+BaLr0yDdjLdUyJY4j0gC0HdYlYbef0HQF9yY8KBg6MVxnf1HI2+WuJsa6Ve
tLe5gB3zb1xBxmjFLI2L9Sxo360dVa9+Ua7Z3xjOYvyuBrPayZ6qPjNC42B3jfioTbye6VVRUBtd
tAPTUG/bss/PmT42TwOfw5uhZZQspeFdM7AufSyu6XUWT1Arkcif8Y4ghjdz+5Av6jN20OR6tuL4
Y1gN+jnEq8U36WwqgWJZDcCV7leFgEM0gRbxEz75dxKUzB6ZZ/viOiVDVDsLBKi0+7aTU7GxCte+
Av3l3Wd2vJyMNKt+HbuoYaRS6NtsRpwX69HHsC1t38CyT/HgOBtAX2KbmBlkEd3QnrEg61uOwvWN
TBL9JBD65Ovu3wSTRhvFMmKOnZPRf9BwnrhYY6Ou21igNzxtrBDz4CjxG6mjX/BcDuxlZPZ+UyB6
A/qR2QZqOT737iJWb3KrepgfifwDzIQiA12zo6esBG2beTT0lT3HzgMQCTdiy4sK3PRIeOY6uf9v
ff//Vd9L3UTI+Z9lqU+/f5VV8weL+f1r/jLdk3XiCOHZHOJImpGCMv7PCt8hN0tYDu55VMRrFc8r
/UVWlr/wByaA9L/PBX+Rlc1fIN8aVPY49Y33yOB/U+F/rUqFv86HDXi3EGuAFxrYr+t711DDklSu
xHLPvKyIY3eTRo3YfHFP/kHK/q3G27UNwTVaHE08xK/6N6eIcFCNKdivD0MKUAdTi8eAagqrz2Wv
prvChp6RL03WBtWC0+DHr72+X18Kb4ksWZnW6LyZVBsON/vrS4ztPJ9E5nrItT0cusxYR+b2Bq9L
tXGhgVS9RF5Re0yP0U+xXyS/T1pflnQxbRGA+wSbBUEH46Ob+6LRmuOQsdB2brr2MPMQ3erc1tuO
I/8NB4rwUmBfD/4PF+EgGjakh/fyO526jkdVFP2CiGmZzO1kVcuu0PBW0+CdPzRCVyAVMzyxWjEr
39CxqtOYdjkmRDM/H8DcO7sEJVcxhWXQg+vYgzO0U5yNriZPAcdTo/FYYNLbzSVW7o1WgEP68TVw
lP3ufWBwSaoy6lSOtd9QTjtLDMPsjN4BqcUYtDpr+EQjaO9U6duPX+lbu8z6jqMnEai3Jb7ibw+t
dPq7VbjkHZSI9MPc46zubbc5tr1o7nUZFT+BAa9P0BfS7vcnDLcGx3EecQRn6xP4hVPDNDpgAYh/
DipK2ntWB6qPAY/Oj6/qH+4fx3BLSIZarvkdYdprWS4oRN1Da47JHrXyWy285JB17uOPX2gVxH97
PdIE+AHWg3Xhu0UhjdDRjzyDB3Nh7rY4nbmNPZ6ZeV45hAVQPWbsNpCpqs8uCKPd6zpnp7VSI7xw
1lhOhZTNfTvbYABsJTtmvAk1sTIEc828Do9Yv+Z9wrP5QUUO6CWxYP+m7zouLfQ0XmSqLXNruGZy
6Ey7+zjaS3L48UVCKfn2KhGcv6dOmsA2PbzjX79roRnCMVva6TCmAtVmVKEcjcLuilE0Pv6sYygE
C2rKW20tflsEGk56wAQ47BSaxx0j2PZcZwna1b4UQWOX+kcDZMFZerP12QG98BF53rY1RvPB8IqG
PRuwgd/SXH009czbxUtSBow5IGeAlaOrn8z7LNoZqYo+s5xlB7uX8jYaTHlgYg0BAvH6oahD+tlU
yweQO7NfyaTYxlgO9p2o3McWjuFVqjEXLI0m7jcoXF9jNh4aMxkQjxoBdp0bI/zZxbFALMNSVqEt
txzlaU1b9eBj3ERl1xtRdcjaKnvqO06YDUpCBnfaLTXg/NsMdgF5QdyjsejFXoYWnfnUjk1/YWQB
P2Sx7mUs9Md66IqPThRnb7URVzgJdI8ekdfG+JjGipN2VcbTswPWNXAKsz1Iz8uv0jmdrpfGs2/t
PHOD3k1KbyOKZLxlJN/8ypgePlPTbQHFphBas981VEE3+Bq0AKcBxn6nPRYFAsHcNhoaHN7VpLTy
XIU1Pmic9T1de6a/mlOiD0+v1/sZVNCvfHpp2gZZfId+X3wC2DZuLMAVV2CbimsrrOcPWp4B3TUK
fTlD9aAIm1VsbnX2F0ZZo9iblefivrfEC0ba7i7lPiFL1QfqPacTj5m1K+OaJ0Ll2WZohHgBrMGg
MDa1QCDqKTZr5/YDgyagDNk08tZM6QbFRHQY52EXx+LeDIthy9qmrvockeKsYZAHY2r+RgUITdA2
6vu5zW+SUMbYpRTH1SgfmMBm7YYSeQCmw+jHBD+iRxYqCwDhD2jnb8LI/hxPs36I+17HgL/M27S1
P6LOQJZclkxju9TXUtt76mXo7gT0jWsHK/iR06u3qdQy+e9k3CFttA3dNMzYTCVYoobRN4oyRYJS
TSfNjbw98onSn2lcIeeIZ36YKdzFZmb5MdScatPqjeLhQq4esA1luyRy7RIsYoLbILLNfdt12glc
YHXda5T/LYrAl5Spyf2QdI6LmJjTP8ybtL5d0P6wTHVGc5pnw7pCjJsfDJHoB6fi42JrVPsZ7lfm
8sPWHBlw0vvCAtrHoc9hsHxtlRXhejaG32ynm5+FascjsBB1BYu0x6hRW9ctvv59w9Hcl6GurgZ8
JbfajCJnyGfEjxu0fZ1xVSaeszSB0dgFLuao2EzaMn2wlF7uxNq917Oo3iINt3ywn2iOBagdA+vk
dbJibEvA1xtZ8du0HLI6oIvUvAsDArsa5r1m05JqOj3bhXhu31TfjtVZxzAIUo2iYFEz7oMK5XoN
2zpIoP7soSmuJ98BoILCc8EVt0cHwvQWrkUGgEifT0uvdx+RNFu3Jh/U85wwGA+ysMd/pCOW/t1I
2zHwcp2xTJq2rzEquB04R+cpZjJ3XdLrfdR06gvEUfFtlo1UJ4qSD66rvrEjIiaCELxdg5tRp5jR
7eySY69/TlORBZm+jEHyjt6V9bzPM0NcjVYDLi7yhidQbflVw2Twt0WL9UOeWqw9LRfZ1JRfdl6F
xwVj0wHOcX0W8RIe8SSzc43CMXxbMP5Pq/VU3CquPEviWxwcYyAHYW6bfjG3Fj2A28Wp0cMgbeNr
TC/vPkKMlP7Qgs8bs8HD+qx6Lol2IY0Z4SwgLpB7bIUXy1uco8ijShDNdQ+HRU/t3PecITxSq0i/
DuEJUEe2RwVSa2MIJpHUwOopUS3remU2x3TOOX5T25goiIpmH5aaBO9QaZeZF4gDQOmUF9A++LHB
m38eQ7lCPuy4v8DS5leYVS6tbjZB68TGs+7KUwc5aY++o9p3qcl8j3pRnOSk7/uGRcFoB3GGYIG2
AG8NoDxoISpP410lwnhblfSBmVthmOpJB8hGuaVBc9eGpaegD0dq39ZqjvfcfqBwreU28TU99kbx
NKOaQZk/zAwKWugCwmzDa49Ocs3KOndYnlzTis94NKZi+cPT+l8f5c8GUuSoUM795wPrw5rP8z/B
S1b1L1/NpP74wr/slBgjiee0/wwCstcS+n/tlNYvuo0SATq55dDuovr++9TqYXzklLcOnt6HWX8f
Wnm+kdTbDFvfz7r/Zixlim9qN91bT8dr+cZsyuRA9E3thuQIuFbYaCfLMtQ9Tq5iu1itvCryJds6
FB6BTkP8InJbsQ1Zy9ZQs3flGi6Tm6waH+fMLk6iMwvfaHr3kFGeSkYwyKfKCumPY5fxNusj7GXi
AHpVQVJoMR9Y5dM4ZHejaYEeGSPX11D0MABLwTJ2lrfxCiolNJmIzvCKmA9ULDBwa3M1q0TFGf9S
R8INYvvO6a2A/k7+m64Nm9kVH1LqeVH3DfOc4X725v6SVrbcN6O0yo1Ih+KSpMtwRG3KhubEqmdW
XGR7JRb0agg3rufRdq6KaCq2abr0R6sNvR1cS+HT5VoAMHM7Yf9o4ChHaw45AUOE3jgTjbfNrJfz
YdFbfavXqIZq2chrvXUPeW5ean1VYfaecVNkjNHDqQhS2upr39bcZjFzKcQ14Q5JDlw0D9eLWxot
hWc2bpIRSmcGR4g3q2BPsTh8S805Fmlq+7iui81gOfVugmyAkLtkGurLbk0nyZeHRpaM7+f4yYOA
9mEspH01WY76VBoVuuWu8QJ9FlV4rlESAO6p4qSlzNJiQ4e/H4rloWxFxs6ejJWrvQIVpWu5qfIB
peCAoJpqvqy6xddlZamNZrEQojpI50sjSvfsRR5Gp9FtxMQYSTXjvkCidTAdOe0dCqJyg1LNuZ2K
sr9omBsQuCdaQb3tLp1QG7TCEhVXq2Pim9CM461dof/Kg2mRMug5azNHYC3QmHhGy76q26Vtbyqw
bUDC6cO7JMBgnVQdQs9aTeVSHpkL9nb7qTJDeWmXekwoXTpYUrTO274Cs3Ifwgfelw0achg5zqLU
uPNCUlyWPci4tr943WzOKAn1odMfNPAOLrUyO3FBvkZUDJO5o3/qTnQfCVmQ+nQzJuVcN7umC0v2
iFw3PqLenu7HqVmKzZySFbAzEwPLVqahRkpoXIS+NnQAxBjraE9xJhOqicXBvNLbxXSTceCkQvOa
3+QSNUtQ4RW+IMUhaIGVpKHrndXxUwiTozhr6WwaflHPOkOn0VY04J0xhIYbY/Ez6M0csTTFh4qq
f5ssjoj80R0w4oSxw7xWa6ePGd6IbMMBTHxuYssM8qiIbpt4bm7tBsdjjw7Ct2MU/nt+AP0Gw4Rk
Ct3oECbz5ZDMJVbJri0hIzf4jJzGQOduIUFaBcYGmRsMKK9i1w5R2zoE7MiuR5gc9Wj/DY2ADDrF
aEJ7tWT4BqTo542xnhVivesvg3LKuwYl/N5pLOZRSt56nPkew7yeTtCrTEIptGj5ow323w3xJxsi
ffMfc1Mv/xBvubZx//zCv9u4UHdQ46KtQJFBF/N/N0SSKl2PLgnNRYwVq4Ljr+3Q/IWvQNeBWMMm
u25Vivy1Hxq/wDvQgZUAw5P/Zi8U7+lAX3Wf6KcJHRUTOzZJfM433aemjQYMMF510JwOitQcVw9e
ZvYMbZltMriQz2Oh1E2u1Shhh/o5j6R2pY/OGYxLnvkF0x88j1Zx76mivMsH/YnTTJQwq27SXWXB
41gGAPat4bADzpqzS2cQzfjsz3WuMKFNxh0+2/YFUvYNjqUboY37sK/DoG9xNQ+s3VCUBnej2uRt
0IfkXHAfORLX5boIN6DOUWVN0mTD0JdT5el3ttEJRrLjSzWh8ZRZu52teV3pkrcuxzpYQCzbOpV7
dsSEAdjBuRWVb15WokVXlxA52AaB4s4yM9QDy52FgUqP+FuA9zZTnLzMNcbuqlleZZ8dc2W8Vo79
3Mwd9EaK97aIxcewQeHa4i4cdVa0qgsXXBgufGnxzHTsxdEXYwfo+KIDeFrvQF/QbbWy/C2t6Qp3
UF13gsiXQBQjh/0IGoMa1WMkxgv5WlAKTKaHbe69jiHDPUZGJILMJ3QU1dWyhmRoY8eN0XXfksnR
jAfTn7Lp0Y7ny1hbz7HIjtGUv7RN+lItksGoYHxsW93W4oLQS+IJn+8sFs3dLPpd46Gx1KzsuFic
L6c+ZnBkMl42K26UGbeIT9B3YqXV0QSCnvaHNVGmx7oHwH29l3HxMqAw2egg8Df9WM30iuCTocvE
X7zccf6+681xTzftZLh0VzWln2qn0nyVxW+C7LutNJKbLJtOjMEZNVQeOMuEKwTW9UR0APEtvZ0H
iSc0UNO8kILKFGAAXq4h7R+reXlqLTQysZweC10G01xic4nbPgir5KVUZJzk5vTqVstJmRHQ0Bh7
e9Y4z8mk/8oufuuNCac/+FOz2R8WSVxAM6nHpZEHSKA9D6o4RAXvkabT4qfc67FqLSciHDDcjLyf
HgjLo+fwJDBMpK1mFmJTd/pTGRmvnqCnBJuNmAAwV4ajHpt2eLSm/K0g1cjXbeDweIAfBZlHGzIk
611Oo4jsCi32DSNJsF9y343SPnsI9Tjo41uz5LmWlrPr16/jOjfxxHhwFPZz4rTzwSZTZ6MZ0xll
cP05JSHEd6ByBq0WqntBmkqQTxH65saS6P8x6TTOrI5NJdVVV+A3oCOm3WbxnG+bpS5uS62ed3qc
q2NBGI9varl47Y3u86xa+9pwszriqalW+jDM4ToNaGaKwMmW8SV0KnppESlZNqKBpnzCw/QEdsDG
j2Z1hDIVZoLdNTyT4fEZSZMCZZFvp9ieKYiToGZwsiUqJzboXdk2vsepjY6EKqHbdZozCS13ZUVJ
OWrWU6VBkuwGKTG8EypUzu1rWZroT7Q03uZ2s3Gx/W/qVcRerH44rMDhndFzBIVvv6K9zFcYI/Wm
awoCMlB82ZNp4MSnoOCnAKy08BjCA9Wh71nuLUSmYT+t6QOwf58dzT4PZjNehap9g/95suzs+MUp
7O6P9fpL+vV3MwsQRGj2OFhxSqJBsv7/L2YISWpbAzCFCgc+xaIYmn5FWp0T2dwsoWH/ZCD33SyB
V/PY0GgjoCB07W9mMXjMhtKenfIQ8VGnWYxXCEgdDW8W9B9f13ezBGLtBCJvXkyHr/O+e31xXSO2
BpGGNcRFuoleyGq4LseIFuj6d/Rbr/iVvvvxa64ona93RF6T0Slocuak/PfrexmJ0osJHSsZ/cgY
p7V6rPBM+mizDqNGUMd6vXm+nFAFxD+5XPGdYHK9Xg84GopOzqXfRtWCiBoXaDLloSswKaVV4SIX
oW/GcnHijJcddG96HbtJ7WiLqWOK/SpokVPRxp1fY1LiIuYnQ0QexCKQb3mEIqZDuzXd8TTaLN+u
ba5JYTyrVXqDDGpXSHWBsPeky7gI7AmQuJtr/lRV3l7C2/wUwRLAWMDy8OOb/A+PEDNdhKycwXVG
1d88QiaWuKIyrfKAp3pnVfodlMe7YsES+ZPX+ac7StDmWlrRVOAQ8vW76Y2GiydpfVbxPV5103Q3
GwkSLrTxmxKBTIAn/6ZH5X4PrPGO41hxH6/ANGuJ3hrFuryWKmlGAWGY0ynCWr0B1vCoefZZtGof
uyz3sk6Ax0UxyMDJnJ4jac77IjLr7ZTMyWnQ2+5SZtPT1LLtD2ZiHfvELbYjhvcTuTFvSDRgg5Kr
tFm9NftJS0FiLCsQeLf0HZs3bYR4loc4BuRAcAiZJtT6mQNI0ByWO2RhYmMybNsxg/jcymz2HUDu
P7mR/7DCoDaAQGUAtDLl+zzsi0/igmS9sWC4HBbyGdZyYmJlk7UJhnoUhx+/ad9NRPkUSLpEvFuO
48ER/Po9a02wTUj3ywOpPBerS45grX6yYH4TL7lGGHiObYDHWP/tmd+mBSQx8GSyuspDhaVh1yWY
z6xweV1X+gQ2CDKw8JiZ1gHH/BmLWLx1yvyoTeHHLk1/dW3AqWah4InkqTiolE089lidyBm9MYzo
bbGJG3DCJDvkAuMBh7gR69DSXeeJjYGv/uD2/DGuZuZqc0J6DFaODeNGxDxeU+/MlsaQYLywHyZk
obqZvElyTTfENN1g2TlmMpp9104pUHEdT9Ko/bKME1/p/aUqMWfgPvhJIOfKU/t2WeS98OAlsw5b
SM6+flNKs+5RuRblwUD8u1Ekl/lJP1DBaxnXHHMHcHelQT67Z/otNS2tVt8sRnEL2v3JDbNyq9nl
sBtDWsi9bVTBEOvPcEVFQEIEwEVln8PBsX08njhpzDSQLStRXeGccdL5ibio16XTN4mTPEyC6pDI
y8RvtWmfxfrTTCG2qcO43ot83Hv1eImkDeGj5fm06pUlZSt0mpqVBkWYe3s8jE9e3aqbHz+4//Ah
Yc9Y/zGQqphrRMaX2zAaOQcMskKF7ZYBJQ7uxJEfxyILNKyjn7wjhoH459u3xGUXZlmDD4dY4ZtF
tLHELJDxlsz0yV8woMQHRPMcQ3YqDx2vj4UIONrMAUmZLFM0zp6TKL8B6rxshiq0GaF6tZ8Uqtl6
Nn2ZJEfFU87ur7T8rzXl3pJB2fngdZGklZhqRN29Al+7TPl8Kpx1M+Yxi0T2Eo5rlQotCd36DeEH
NPkq06dc3cKldXc9b+n78XKxJoExi7/otdnR1nDwpNAlyPIZ+k3OLOlqcgl+XA9B5GRWwdhnFRCp
8THpOUi6zCb8peGoJ5fxscXGuZnXtqlQj6Q73GF+OYrVEGY4A0wgiDvrL7SCPwnV+kDWg9oZFiD/
9WPUTRIwwPhoR+sBQhLO5do1gWQN1ZIepjdTw/zYqfnbrSafG/y4Pk3j5tqT02vb98E4cINput3A
CyUqbqIUt3LrOY3VZUQn6gvs2aosjppKj0vBtKqN+AD3fX7kULwvUAluwNLzYPLpsDFr5Yb8HHdj
ecwMeVadCph3zP56MMKGQ9gDw94Toq5z3lvPZoun7SdP7j98vKl15CoQQsf6ncgqn0XaQK0tDp0z
v5adunQ6+57imAXaJQ3W+uv9qF3RzN31iH4QcfCZL2M0P2PHVCjly5oChFRfot7OvMBVrXCCvI8a
H+1JiYt3mA9Yl6EzJxkE8AikFNqA6JVoWu+mbvFFLBH7ImwpUu6o2Hx6c2dTY41J+/lJCcotvQW0
YuvJ4E8R7v/cpbKOOBiyH8ZgfnzUZ+gw0uGxV6ygrdlfWpcjKXl1N2oYLpZkOlrlsFeTNkN1MSI2
iUdyMpluFtBeGJXOr3a31Lu27i8OpwOa+zYpm5yf8n54FPZ0t1bzPdyCP/bX/3bYftZhQ7hIzfaf
R053v+N5ZGr5UiZfjZxIUV2/8K8Om/WLzS5uONRy75TOv4WSrv4LKkWDUY/9h4SSVfnvHht/hCVd
RzK9njQ4C/zZYyO4iBKc05ThspZzsPpXVijz/Uz01anCsSzBmFg3LYfB07f1BuUmcaW1Ph+ksy5N
YLUTA//9yBMeTpzo2fEg7GMRbYvdiELd2zA0aK8st8LdtzTtiF4lx3yMLLnPJe0NCQMHXc5A/f+K
5y+8HW2bZRmqRED7iuS9pXAlyiQN3ndqzADO4TfWWEw6Q9s6GLN7ujchphfo58teQ8j41HZzS2+8
ic+Ga+lbB9P5h9DUBGEtOdae1kPzsiWRunmIspapi06x4gaQ0JyXBTJj6WdGFackhwnkL3rt0Wsb
ppCNviSCYUl+1yiNXsdFS24mvuZZzhVYJmhoFoGrOWYfw+nYKSHt0igfZGRuK22Ud54b5SclvPQW
8kZ/o8ZO2xthStaOHlo5aW9q2pKcCSqc8Brs5dwUbD7jgAmWWTchoh4ZajWwRJVL8cFtuc0GEWS8
BGqFY4mzclui+zyYZhMhQOfOW4llHMfFK+56Tdj4g5fiHsFhdZcObnsbh0j5UKFm5VE6HKdSdwn9
bASWSZ2p937rFjelYwBSmh0bWhBUHbT5pUTg5Tj99VBZz52M+gej60rAEUza8sAkxAXC+uBm+5KB
+tOUZ+YuHYS7L2rC9BDZhyHc1gyfktDpulblciOl6i641F28DnYoj3RO9beOImtrFcbFUXeFl5dB
h/oBi6l+Z0E2qfyuMsUZvOTwCcN/9KEtxHSruhTfaWFvtc7tfbxS2MLivtgLRC9HL1/H7nVa3ku9
t26gC3xMRgviEwKYYLaHeVeiE3uA3NdsbY39Y9QLomIMIgyyNL2EQ0OMhdY5QThZ41VkV/ssFe62
sPAdxLBSghDHCrlbqgqBF4WSAVuRvXnj+IrhW6ODbIUAq/rcuPCQRwiapuYKYwcuc0zziPzkGMBo
sQK7lPcVTxtIAEBVeogX3AVMpcXd81IkEjuUo6EVwuQvZ5efsiPbPRroTRmDkdDGjbVny3GiqzqP
m4uEh38zM8I+Om4Hm4yQVaR4k/JzTPhnoRqeGx5bSm+bWIh6jukAUX8HqW6FZBPYg9y6BnmMePkl
Yp/EqnBHWAXhZB/AMEzJDmDSCGtIGrDKBhRKcRS7l5H4COqUWfPcAW97JscHid1eWkyisth4Miye
BcJV0uRkt7pz37tki3ycrAWNDy60nCRFr0I0mdv0TNFmJ2c8AuZHDwO7jpPYAPXVhjQEt5ZRUdNA
LijTq7EyIXflFRwlArYw/BFaXhEM8aCSxBof+iwZUFxEkZaKM/ERKv2UZcSFlAEu6ZK6PZacUMG8
eoC7OkCEAY9ZFH0qDCpNWqlGwvujVQWPJ51fBmSYyDGjGcnE5bvj7ERBnpauu6V06LOInotrfSJe
Akyok3lGZn/iHnmDIs6lhwWEVhJoSBkiHeQ/dphd4TzECbRhVtmHj2U20BzUG4EIxexbM+SDZUzb
9+3nvzv1T3bqtQfHSfw/79TkIbbR15v0n1/z5ybNTsy+gR/Y4WzEjrrmBP6pC3HlL/jnLJPGF7sD
my7/689NWlCq/rUp42qWDvg+zAvszq75b2ZfHFy/OT9hc2b392g1GJZFPbHWxF/0NIBGli5p7PlB
uNGnESfRpu+AttqO/gyN6KFV2qHUh+bZLYzneWQAMDjzjubbkZwid7vAU7oSYzFfdbnHgMeAwucN
Wb5HUAYDWWtKn6l9+zZz+giq2HEDgt/1aw0N82eKcP2imSweywqJ4NC6+LULuTiECLVl4nOBF+fe
gUMJMhf5QzkCKevVgLRrbJptp5lmMI9We9T71m9UcTt3DH7rHmUJ+QlXbecs9zAiZcARx/GZvgyP
JrZBYk8nJs8Jn3hLM+5HmoT7ro8+sjbBMBjHHIFCHt/0emKcUlyhPg2S5I6DZbuVmt3cucLZWkn+
NEzQJbFGbebGlofCUS9kgxErJRTSfKuefkV2G53gD5NYC85mHQbae9lBamut1tmPqFT9EUTSNhfi
tz4lYsUa+LCSpgIq3BleTEUUsdbT4PSygo48arV0wVKwkNi75V2FuumUl6Lpdn0+75ZKuw3Jx9oO
WjMdkLWzkjmVcfGYLDz3StYfpUp3WBPvF6MvLhltp+skd1v6A66DcRaC9E1bkzZFn5TWfkOu1vOw
VMl9JsgpFJ3W+4K9cNzUkWofGqGFD2im5cnK5gWDVyFJjKNiu6b9kJxb7J7PoWeSrCGRvE6FyEqk
iwPsvIo8sRgdBx5n4saaIXfvaQ+Al80FHs3cVPLQC7f+5GByhhXlqPypzEp5kiTc7HUyhxiELLpD
U2UNGI70GtpPY0J4SQRZTYlnDsYmHjhqdmZdHlsQofBaKr08NtoyNPB6SwcWZp5hRzXYc896jy4c
9ZCxMwkF++xgULeDKYzwOJvksaegIh9cERbbqUiqByOrjDMHIHqWY+pdR9OUfq7rkP3GM5wk2hH6
Z+yKVJu2vS7oskr2n4ElnTltZBF2Afh8v4xFexCkjZHukiha12toY6OLnAbOrP/aDlh5NCEGICRd
z11tK/5OjMmHG8g8EEQNBA6EXY+KkLfj1PMtIf7OQ6CX0XzH8C5/khCjsgNdey6+maP54lA1M0qq
dJKRMZKfukoCGhMz70Pt5nxDo5/iZpu3SQllHfbI1Bf1J5AoJAcDHHU2E8w1qpcEyiJlUf4EpCU5
Mx3rfkuaRe2NQdS/kxpInPJQAe1af7I0TGt3h2+fb5+bpnMfLfAKE9nSTEcW6d5bE8+gRRzKW17E
FkpodJJdagF7tWebuLX1wnuwTRfqqv6DA6fyLadCNq8kqaZd4AIi3+pep/bpaKWf35+0VK4p2lhp
1bAxZlOekonJpotr6XaskX5uoP8MMMab/Am4ovmRyWQCDrqwnPtWRtZVtUa90zeugralL2NGg2Md
arW2rAerPGr0nbEQhyMTSGiZv/VOnJxLvbJBMnHuYPZlXkJssJex0TAV8ETSevJk+NkzaeqPsohx
K4YT30i5vKJD5M4uj2LtoVoatV/stHpoosbjdE6+y/u7BaoTm3UE+pLMIxRMvoGHyq9S7tzsWPLa
aDoGGTZeAhXYEd8eyk/kOzmy92XhX4nrfnJbCDBmQ2eAPsu5K+OzauY76tFH1RDppiQmsgRvbUHZ
AInI7IdbfYzumPDRXOgxTKTtmxy9k0e80abn9FWazmXqxE6oeM+54ClqOztA8ERSIDlatCDlNqPD
YdYzkW7A/f8fe2fS3TaSZeG/0qf38EFgxqI3nElRE63Byg2ObDkxTxEAAsCv7w9yDbY6K7NrX5vK
LKclkiAQ8eK9e7976djHenzGNbbbVHgXp8lAR2ZL/jNreM7Ee+P5DUcSv3JoxUG4HsONHplLRPXJ
rvxlDGmMt2K0sl2A5wUkQuAle6/OlxjIwdlODSohn9y2wzAAyeqgWiDzleKtijk3tNZ3oLD1Fc3S
5goJoNpWFng623K/SdEdCMO9J1aXsfXQ27ccgFDWx9YXZQTfpr6myK5UuUNRzIx6Ik/WKO1pk6kZ
CwIt6oFK16s/95iA1gPm0rdycNcWrlz6c4na0S/GH9A3jL7zvZ1hGnfdmS849cRubOnJZnrKz5hW
H70JUoIfYhgfp/JoYl86aBbhjRkgMx8rMujMsD+hEW52Bki0lpyfpSFpnqfc9E+SG39Phru5cYfo
xRQlYS+0l9Ac/G5PzaVJA/97avnpwdGt+ZvvGfVG5PkDM+rsdZoMmxQ5XAOp3QZrswe/FKkQAWQI
ig6jy8x6YA+EtWQzNh9asA5d1Q2kic9tqd6SqYu2S0j8zZhI3WCtGdKOPqG1QLVncAbISKtzLTxg
6zq/57aSOD4iAc5xcrbaQsFCfMLSZaoQ5zvYsFdKWM135Vr5lgAFoJQAieymee2LGtJjoMJNJoYv
ZkQGhVmz24dW6yLj77+ZjvmCi39vTm30qEUzrWwQISsGD/kasJBxLR33MZoqRtc8hggoqvgLEaPA
95S96Rj6nBHBwcoL8+DN8ZkK+m4qHvOpXWoIsChr5XjTSXeR5kQDxIIIhiF7zMhdXTnIf76ryM++
d1JyYpTg7KpYRRtIAgwqPUfv0GWcAB4Q4I454MYnme2eJuS4iZOWyso23JVuZHDTDI3+DZB58Zu2
hH1DCly9dqmwVgD95k3BU8RK3qW9v04qCOhRXgZwGcYsPg9jl4uTsiJB+qKavRsO8v0uiFt82F0Q
P3XkCN96JJesOS2OYPLJUllHErb/kGdg2VxJSIKoIlBZLVMtsqU02+DY1zc1TacTjdFoCxK/3Eaq
jZ7CNu0umpTbbEvABIrOLqyMmy4O3COVQr4XZt1u05HETpAKNUGAcvy9Ki3rVpRx96hlqg9N4rfP
XrsEeLIWbuI5BJHpa7UxHDDwTESOeUkVhvbKOJk1C1gjrPZQR4R6IMjM1lk0RTt6SOQvtEW7n5zi
q68KCMcy0re5Z5jXiOzlrrAJt2wtEuR6jdOEmuF6rLOdYxh7gky9dRHML5mUdQOAeyjWI33m9Sxy
sUoTVexKh34GCYTOfq7n6zFNiAmol7zUPiIlu1DD3bwgfPOhVuxcDAwm3Raf20wRtmfnxgvK3xsB
kO+79uEIt6TX78LGi3d9ES2dqBYMvlzMOZKZpknmMuYG88IOWkOqQTjZhKj/landJwaee9Rc8LMQ
506e7d+MqQUMIgiy/VRhyNHkyBcCrMdQx99h2e3tji0P0wLxmmnWYxMZx1OKtXMNBCA66jY6p3F7
cWhub3zAY8dp9kbCXQKy/Jbzfi62nj1fwpzVVVz5veGlwzZrkgKKUV7qLEYpk6Extnqlgd/TZRnI
8zBQXj7FCEFNyGomZDP4c8U0Hklm9uazS6kC4jQuc3c7qQzcWoCdauUSXQySn327rzell0K3VPGw
zPPzQA8Osoqotg4LuHosnXvDDIddWYX9OiYn83Pkz8jTp1ndxBnIORC0znXnzl9aFDLbufEuKS0B
xjJddyG7GiUrfIdb1HPuV6xh0zqzqvkrNqfuWpf0R1IxfGdOgZnHtYbrYBhQ6gS+c3JGTj/Q3tVd
qAvrrAEMX2JKla0V9fYGVd9vjA0RFZR99qo7ZpOpIR3m61F0KsFL4s1EjJa3uAEBSqN2h1/IVtkU
pFc76Z58rYfQAHTn5s7VbFNoF0X2BnJjWEFbhrsBXAWDE6FxltpEXRqephg09NLVpOiPJ9l9NR3d
vfm5m521rhR1vHIONhzho8zCz+aA6waLzzAjEAM8TpBKhO9pBk5zdlIJTK8o5+dCmsW1SspvHEBj
EO5W24O57Gb3itz3moFS8q0tS3Z9oy3f/IFe10pHXbfrq3TYSWHKF8oXb2sRsX4huhsyki0uNknS
t3YGTRD5QGGfTCdsN/5EeuzYV/rJ63V/1TZ2dZ4LpsJrEJjFbV61PqH1gZ18rfBm4cnJ0nFXYoLM
2Qelz/A1xb+70iT/vgWxycJBXLK4pH0cPHfSb15mu6y+zkltEgnEMBAIOOAn0oJMXT1UFP0I6uYA
0n1X7xQLI72i+ZhOUbVqNIesOp3zmzQmQggpMky91rfRQi/jZZllQCgsXvy2jSlKsjpIOPimYfdg
W6aMo22HAm2264V23hEiM6aQhYBoKPiPslXD74kqy4Nvd+lBtro5jEZF6P2crtQUgQyy1TmXfck5
SwYXrzSHuzjpmoud0VzKNXkuc4bR143rYEsji3ZbGEQn3tgjB79o44dJvcO9GhwLb4n6+E/X5//D
sEA6s3h0/nXX5/CqX9P0ZzPQ337kb00f4TqfmOAjLYa95v7gVPzdDOSZnyzHcxbzkOPyVxja/K3p
Y1mfGMn4ECZMBieLZvofTSARfArNkFILYw/CsCAU/04XyF0EQP8czCxQCQw+nJAY2UAWwGf0axPI
9MKCqKzY+kxmWsOeM5dqwmzO+1zP+BvI3YnlfZIW8lvj59ZDkuTGheJi2leOMTWwjgOXYOQRVD2W
Ub3B1rfuQoOIDpBNL4qUC7nmdrRgcg51epfJsSGbonEXeOaY73qHiJ5GcKC2DHO8Y43GvojcaF9b
U35hqjIfQkBCCP2N/jshXVjcEwdnpcFmfIvbAMdFojoN866ZXn0MgcQAJVy2Nd46jr0yl/OOE3B7
IsS4+crEI3vtYj3dgYQTG4sC8GXCP7IOmxjcuE119n2QseD8glgK04+4R9V0zwkkhbBaKOtx6frk
fzF7thdZxIevwFvmdhizYHcwcPv1Kyhnx8mMSHmfZ2mHR5cUqy3WXkTJIQmO1L9W2/mr1CrDO1D+
1rnSxCKsGi8g9C3NSSqekwxFt+/WR9JDBhSPbnJj9U79JtLceK5aV10S3M7EdGRIZtwOKW2wnOQ5
Ugd74iwaUH52fRsE8rEr0M2ReHH2Y20B8rOIggoJ/PXarz89JHc/Pt3Pis0lHPDXD40IdLmBQU0s
cpr/I/VD9w+CrKk+O3UZvYjl24/rWnxBszTeGb4pj31myyOks27rJFSPjPK6eafYTa7HHmlyk4ul
+eLq8TaGiX3ShHJ8jib+jf639d1qaoFezdK3Se+Jsw2/6c4NoieaMdY+TGmV5BXWWi8vCEivNKxs
Qxr7fFiiV2oSDGYTHzzeLXO4Mmf7rfL6s5aWOHQIdA5TIJGKOIQGpCOptyOSDtxfYULC7UvRhNmJ
BCP9LU1qyFod9PGG9ZpkLTI5ZSfwwyUUpM1AjFqqxwsPZX7jD1h5CpWDpLAX9DcmKy9igLfJM7bg
gC2ZEPpgRNnxLv32M1pis6RPkdKd8atqvIwV3xI0hTS7RoPfnqegsHChV833oKCMWFWaszq5JGF7
GPHmYqdX6hCOTXpVYFy/jpJpvMN+Nly7VCoMR+0eQnubzBn02CQj5sGJrYuRduOt6gQX1FqaXnMw
H7S7PJv4tO5LhpPPDgazr2Gcx2fHwVZm0im7+fN758Oa5WJ1suBqUhEzmua7DBfR40+NawvhSBQP
vnGBFjffd2FfMcBVdNFGZDLS78O1Ey73jqznb2RgzWvVqYYsByxxbxk445vGs6IT8fXtMy6iZkMo
g7nHVMRMyMk3pFuXj2XLb8kH6eI6GyCpF3z35zpirmZ28QwhLx63nE6ty4iJAZz8xEedemO6dpII
jLowpt2AiGxZUBHvSbfpxJbYOmub0lHnd47DeCPxFt6/37ZNRlAhyUzTtWxdcRZNHRE1GJhfAqNU
z2Em1DMxFu0NTUTSzUhEAWTHSSv9Cuh63yIjL9c9vkJEc33v7R2cBv42D5LgNjBbWmV/fvnfxan/
XK+Wy4/vJvDNwMOVwyTig39Ut4hY4llGF0s2Hqm/8PsIqWmNz9kc8gkExMG11yrjIZvSgSTNsVny
oiW8in1gpmwvNs8gTaGijU5BPjSviN/ktAopiWLOeTJ6oW3Fh1l6vtjVe2P3738AZ9leBRwdLD/u
h/unmnMFV5kpQ+HN3XbMMAPggI8hYUagSjBcgklsQRCij2CJqRLX2HpB1byakeleCe1Fv/Ps2SzM
U/1qj744expVYmKhtCMsPYgeCp/0ulVChEbwow7714G/y3784eI7/qKhoG+65Gh/eO90kFM5O9q9
1Mj54dIpFf3O3Qx7VSpZPIk5na8hlo63hT9U+64M+ARWVZFN36TDCUU1IWv0JI+Fq+Wx9lvjAYNh
uA81GWRriXjtdg5Ueub4Md5pRuiAapVWvw9sE3xFqfNVRbo/mvMc4EeAp3TXOzqvMMj7ck3ADWak
peHZEWD5bCUiOxiBEZxU2pLEB99oVyg73jFkHl+kB4VP6iGi9mYoO1d+FSD4ssbvIkb+jb7UAcun
GktsZ7sJiSzIvwr652Dwq5bkx6Y5Fg4dr8rnUacmGO/eHz2m5vGbjIxk2Ho5f9jTPzsBA7UuHJ9o
lZeZPeAaaZM3s1HAQs0keuHOG747RbmsIMulyfzoRDAg5EETtcbKQcxMHw0950Rw3IMJj5uo9dZL
SYvPvtl1WR8hjI7koFtqLZfGoIF/+ZyMtDNcGrI3mViifP78JqZI/HgnAOOlZmDG776Xgx/KBtbq
soc22F44lZM9hA+ZCd772kxAFi2RqE3WfrJMKJKZFBNKsebVs7qZMRBr0jYuFQjG1geHnRWnFvGj
Xk2lmeZrAovSkpl3tetI/+FxFb75ddJm8cjy3321OOx/71PfMTZI+UugqUlQp3uS1VCZEWq7LX28
Tkugll2sChtX2K4QETP4cC77Q8DJicyYxj8SQfRIvx09ip+ggFobFmCt1jPu6YRMeqOwu721wMbv
ub8SsoHa+jCKWe0dntoDiWBLybl8rxh6u2c1MvUwcoYqo5XO29CenkVDZAZgHxvq34Rti5ZDtQ9j
Jvx+ZimQPcivv8F1g/0yDPkJ67p5mMNiAphpz+0epWVSY0+LHIzEfZ48sQ+kT8rIlgDCRtsQOYji
fSaAIGTKkbdefEioW6C52KwGK5U0yZuBnvxiDHopcORYn8xgZKvCRrSRHAxx2yZ9t2X+Upp83Jwl
r6gVF0ppEgBJmex5DKbEQl8TeMpxNsUsqoc47tQxMskDYxKW2V8TO0JBHQuvya+MDgtbC9r8Pu5S
gofwCptfS0AiQDbAJG6WadeSujOLc+zq/DRxI9D+1wzCDAfv49oVtv1F1HMKQBH7831WhaQ4CD8b
cU73wwHaJuGNilCq3y0vD45BPxvboiegAW9FBNHDlLPeOsMQkiXspYBSJSdbLQ3uwrSlylyNsdx0
hPZxkEWUtEntufjd9/WFo/OS007ZCt8ohz9ZaLzMPgkbdxZi2zWbAV0MFU7z/fuD9B89w8PUfP+f
/359KyFhpcwL02/dz8dUiy0QxfS/PtneJmn9Bz/wTzGDK1h/TDQL6At/RjMGnHjZXEFbBxh+Bebd
f5xrHfEp9Nk28fz5P+SI/zjX2sEnG2k9R2HkKfw4Eoh/A80oPuyTjo8IPaA88aHZcWb4KDiMtEET
sXLd4zCa2GmtbM5ZKMGnuY4zcNRzqas4S+waCTJa6JFSpOial5D85Ue3YgzteJl6Nu0KgM0IaOen
K/kHx59fT924D0O0cEgveIOEOWLB+LWCDRHSRTD2nGM2OPWrm7BRteCGof+MPCksxhMqfhBEqql5
zv/8te1FJ/pzDQF+xHYD4dDZgLvnvetQfq6fo8QqEGml5D/G0ZeyJeaNRlwaXuehrIn6amCWW2YA
x9WePP9qdML0EWhR+ts4V/Ob36t22DTzZJ9ioOlbpsrFvitkn29lW3v3fhJQa4+975J3VXYUs3az
c8yG5YqsTyrfkixOZ1DlbWKhFMGsQ7icGbTttNIoBBFQzUw8wGEb7PK058hT9ayXGNAZsX3A0WcV
1Fe+AkuC1qC/JJUiwXdyKkgUyAcQBrTQGdfgG7K1nTrmswGxbBvA1e5RkmPCBpUZr3yvqW6kAy/D
IFlkgPJEVO9klCgZjdle0TCm9T77ekCnjQFtTQoPkazou75UWYAn20DBdnZ1Fm2oXLtn9Jc0KVKz
0CbwgmQcQBAF3jIEmHY6wd85hng5DccCkGZ6VnsJmXrdmypFBItm23wpahORTMWxdxMkY7jVvS3T
3WCPAemlPEqXMQricRW1rcfu4yTdg+jrZAsjm2IsDMKCYBtSXC8jx0GcsbbGp8Wg0aRvmgOsqgBc
LHo7r0H86sSzfVWN0tTs8Sl2gjwBSZJRVfK1ZoZzcBnNGqCnPcng2v2C/STYJq5X3eWVHHcgfy0I
IC6tT4dJDOE75oidG5TVTnboVafCIgORuMS3NrGYf5npDhftQCUkwqNHqtpltqaB7OO6xxpAOuUm
cDv/NfG75jCDhyOgr+kOExqAeddZHLZWbNcTnvfBGbv10FZqD/VaXEFdH0+0U6InO7OoK3SiEfL5
bvLd0eZwK2oxuqu08svvlu8QR2fN+MRImCK0NhRxS7LyMLs2XlnpZRuevc/Ju8iv/6H4QxPv6c9C
lunYrOCO1yCr7KiN19kYAWENmi4n9Y6zXrDqZLa3zFq/5flQwmfNk5JTT1M1g3kNa0Wmr0NK4v0h
rAbHulVMqE5zPwNtNe1s+EK6DbDLyQWkOhs2RKko7EeCe0RrdN+qqAf3JcOOUg67HI6BrpeVsa2j
YLoeJgH9UZk+R8uecIX0M1CXaTrAXCFQz4gqjiB1JUsizfskbn5D9gB7MjdQW5Df5pJPFeuckofa
la0A9JhMNOn16FHqV1UjRRFyKrjVRyjuU67yi/BZNOMx4fMz+6tumafDQehrzq6GFfJqnECiE2pQ
97OMZqG3dJ5AgSWDo5671MuclUwH3v0Y+/OhrUdQIbWmSRi59YsewLPTzRkIgsFYgURWmf1o4Bob
+69mJnvzOsNgZd7ggrX7dUN751UiPAPPbRTz7n0pD/nkCbi83tpiu2EdzdFQLZOy+YljB3IPZMo2
Z7/9uOAr5w07gZhe3b6XZnMKAJHzjzzGSM59BIweEnUtiBP8gpKgSBUoa7d67aeu5NaRs7qqJXPW
llyPYTMwdzN2uu/IE3QMCdcusIrbqUK7swLtBtIUzcMIZy+2bp265sGimVPc0l0gZKNCFexugmkY
jiPpuyD4iLApzyWBQUw5eAfcu2XjHCshguHGaeWi8LDdqN9USvq/GUNFTDUXJw/XRUwYJzo7FAWr
PqFLtUpaX7/UwqhvEg/NzwbXXL2KmOPT3oSFm2tVf2X+9cjYyTsOYZi5e9EhFSPj2i42Bl5ZGFBJ
AGtFkJQ6gD2AVONAj9+J3syvE3uIwCMYU3VOCi0xIvXjohPq3W/uUGFKH2wBC4283cyqjZkZpTue
nSKrr6JkSM69P0u16toAkC79F2TDoxRQwYvuGGLp9EHDRMZDzj7D8IOydsP8iABf0Za+tfZctcTC
1hZDxKmDhLqvSJVk9Ru8TC6RcTHZnK6zG4G6rRQGhOf/FI7/n5EIBctixfvXheMN/dHkv9av7L9p
9fpLCfnjR/9WQvruJ1pgHjZvInysHzC0v+thnU82vBgHMRsDkh9SWUYOXfI//217n1AoUtUxAqH5
R1TMP0tIG4GtLbDn2wxOlqL03ykhffNjDUntauFH95mOAAtngvNrlebnI43TQmWHEa054VFhnvib
mQ1Qb6xBhkj9hoYYb8Y/iXckTwEZGbtwGKy9WZEMa2nYZjt7Hst8y1A/bg9GUQtNCDHOOAqFxFYU
7wCApwihZVN34oY0d+fYOT2BGJOVtTSTPfs4pALtmc4KpAfAuMjZncPgHCZR/VIpKtXGnCNJuLIi
DENXIjgLoLaE9QzipsQCX61rlhgykmsraPYWVhYSPnJj+RHUjcRlZCniwbYjIIBkXwspyqIYJGFu
vMSjS0hHKjj9ZZZ9RHDCKo8YwZe3sUXG66l2ZR2cvNBXbypAmFhUJQ+bSHAwCrpfyDYc2soTDPF+
DfyRj9GEDpMNy4rlwRS2eICw4L76Fsb0ujb6A8Iy+3HW2CArpBsHZZs1qTGlEjexhVFu1UAZfgIL
ya9u27RR6KYypfZNOKs3SlSuQOXUJLCqonlhvzZJBbMlf80ZRX1FWIv7OrH3AxmNeQOu0LxbXfBq
ph1bGOFw96x7m3yDlReOfGon5zUDaqeXIjP57GHhEjjTaxN1jpMiTIZ7emPnRnYOhohkYp2O11mU
Dke7DnPgpT4/4xMkDMp5jEDHlmOJyJT7mj/58YUWJmaiDUGC4ZPVL9/wMPXjHV+pUl+AkUzjWTcR
wyoy1KHUmmQ8p/cGZBCSi6eM39Jg3SAuXIFkWLtFz3XRmcF7TEaj4CQ9OQZZjoYfkxLRQTs4IOhI
zGcmC469Y+5PuOqg59+TqOdKmEMVPk0Fh/FZubDME89ZFxFa2NlS2b0/EIa2Aj2KLVmU1kOFNeVl
TPRy15bc6PkIIWeHrYbfNJOrRJX9o/u03ETvoliwwLxXvxu4Gyyp+GZDu4O7TjViHwNH9ESG4hFq
IRIpbj7C2pNNhJOxwUfcIHCggiGGpWvETYIMXDPyHvmC64ZZKWLAmPFGjnl2OlXoptN1TsZduUVO
w/0meCzPdYPR7eBnzGKMbLDsNdIr3nc69yhHy0X/aZsxeOVKl9wxwGvV24hrJ94yeOS7G5b7ZGJi
8oLkllmJ3dnHkrzJl0AoflnXmvSvXCvc+lANyNMaQig/onmRxGU+vd/CqeFzfXNVXwH/FjcA0ZqX
yBtGLLM9l0RbqHhH5iWQICx0xkmGSHShpj+BjeTCdXVj2+umCLhhet+sr4pq6U+/PxJ90aR7jC9c
vCnB5dmaLBypSNuX2ZcQe9yGkYHHJOzB0XX0ZGQmMTcN5ynECi3DpYL0rIJaZQKuQyb6vkhcjkU6
Lfk4ZgoqnwYbXEZz4m8x0eMGA4YAqykfuD6RdNAkQ83aT6CdUI/Rdj/6SR2edV2EAKk9vsIunfgN
NcNe2mVGgBSt9+nl3mUtGHMUm2piPUUHtiHr1D94riTVr2Aw7LYjiGfNeA6OTs7nteHc6N1MM5cw
bx4K0NSy5A3NNitWadWaSEc1NtfofRecHvx6e+JZzmn9HTlFGuhrRcHvcTwiAKjZg03WsWSYZiQe
OrfpuYKlMxKzhKMaj2DevuRm1GIpJzkt6hLrwbe55xkc6mgXJJybPisA6c5h7FkiaWeF5zHPuaOM
kNgTVHuGeIjolzenuIaBuLUrPAanElXLHr9RumcEns/rQfMtFWnkvKrUYmkmX4h7CqsdN/jElKJd
U+0C7yayFSgQpeBDC/zgIQOcMG1yfGzVqjRr7hehEBDXFXepDgeeiNJrxU1ah+KBXGbeT4ajLtoO
4XLn+CjppxOhWvx6C3r7G3hPZN+Qou6QHQj8vtx7MnVFdgVFQB56GsEtzBTueQeKJ0GuHZ8ZgfFy
/wMvEDd9OoRPpGaQ2GKby7I3aNF29wN93HHH7If1jclpwMTNXu7HcFE3N20QPhn2zBf5Y0nLlCDx
s/E1txLIbNkfM2xoxooToJaoBQxx53g8XUWRgzHHHh8hoR93709cOQTOkyY2FEpH68qE8G5W1pqk
Tm+vqWOfBME+gEghhuXPrrZZJwpn6ZGLAbozB2v3NSwQjmd9W96LhR0WxNUbnfXwKBuOGqugNZfN
OYpZgZFOiBs9uyxkBfVDvw6gPAooaRyRkltrSqYDyw8Us42IibMhNqiGkLr26jm8KitFUKXlRyMq
QJWGxf2cFd8zMy38YF10RvzEVioP9NNLvqLK5Kmhtmat5ZkkwpIlpgY9Yrl0OVrpvdVV+VTHQp7C
aEToBBVVj9QhNiW5ExyXkPsFAlEVD+kUN1fsMcEdkEUTVacc7J1sMbmStNvduJz+rlRfxOshiJPH
1G+ZgKIA+62FWGpYdXtWiFPWkoGD6Wc8A6u+FKWhD12HESjpmytG07KM7swE8WoYdugP+l1DiOfO
8PzwroEYmpX+JWK0ZT6Tbkf42MqvS2CQAlcGq2rGE+54HgQfs7c2DWjUDc7muVr7qiO3zWudDCwG
YW7iPdctdYh4g89m7/L33Defdh4nR31yswRzC+jLiVNLBS99N3lT4R+gk6YcfaFhjVz+JLzqbGe+
DcaOFPgsZJtLx/aQjgYG4VKLR2eJqDOWsDp0YcHJXwLsCgE422PqASUQUSRe39GCwOn3V3Lk0A9S
07RXynDH18Kps0ei1R6dzG+Lc4Fm/x4zIzAQpmoBzSgZ7gJ8Q79jPQ6/JgE5RIrx3GrmJuP47Keb
gCi+3WRk4cEc6LtN2DO2ZbBk+aEagY5nq+ya6N9suuZ6eW/EJ1a7udcR+3hqbuNUP3Koa0jUJjPM
j/RvcPHJcyNGEEHEdElcxLeiAEdKLjlQu86V92jugFmFlYeGh1hCjtMPBhMxQq2UuiZZnTn/TC5K
7fcljTfD2Ufh4J8bZoPbuFUP7dLbQrFMZQRtv62vuzliicpL6hNNDiBiDaZrpRQnS0nj4Ia1OuZh
75xre2Y24Y5EvOet+3n0QNrDOQ8grULOy1ixFt9Ofue02QZ+4cmYc3HLJoDW3BmqXRwY3rGAk3Yf
1/barmD1WIaS+2DZIVDCozeFgQ5Thy9MpZNB32HE29rI8BoBFGfz0toARzUvOYFQ53oqukdOyMZ5
ek+oNN7TKjW169fuPcMy4nx6AtDd7rO0q78gK8CeW/bkmXF/W/kDuO7g4KPtvjE9ouHYeX28bM6O
vui0y+q8PGrMgK/QY76MRosdG0JkuR6kVDsD+k+9Iu2FgSONyL25hHS6S1wniz+B8m7BRoQ08DhU
BLgTcbe1OkFYQEPkJ6uVOE6ZtF8juhotjD81fqEi3lJdSyrBJToU20C+7VrHe4haVhRWfgnqcsmr
NjAKHMwlgrRMiBtUSyypqwm9OCe9wZS/wZtEr1B5geTadS5qZZ0XBBW6hSTXwmcenF1SROjMjLLS
KQ7+rAaSt3MQ90kGVX0ORLOJaFk06ziJUHPVsR3hJEkMFiaZ0jLNe/1k5IrEt8mLLG+V9oLhHzgK
fPrt1ifO/Dolw5rBUaefEEERsUKMF8DLKd/Nczdv4erwfzM/3XlWYT7qeARGI+yydoxT6i6FHwtp
mYbfwtCOzyjkb5KhU88GTdCrUgbgYSq1ZvOKPpe9ZX4JNSGZEA3DqDvlNKnTZ+U1vQnp3cMnYbRi
XpqPaDR3aFX6ViPLXRrKMQe36DailUI1S3sIShFJUS+I1VnUYWVrpukG8LYwwgUtZzJfswwa5doq
HINsbGXgw1nHrtnbLwHjwXZn9Xg81kEaMD8H5+uWV60p+XOM6KhUTbfsAu4eK8Sq2FODJjKh2qq0
ohDxBtKD1mnbFNPJFDO+bEuLB2rRYl22jPkT8iaavxgyfBxwcHR2OdgvQybL5xi9/PefJDp9EpEG
STvsENVhITdlXdvj8+zgwPmCPGVud04ZUo3UlVswO9Q5m+9PLYc/mLC8j1B+Eko4vAOmmcs/GEPx
LvDu/vwOdAJkaaZ/fHBHEAqrqFIxUvtQRNYCAEhiis2o2ad2msTgOqO52jaeim7iqhMPgdnjNqyX
cNE/f1d/cFlC8hRdk7Ldw1D/Ye5T2X0EIsKJD8h5KNJHdn8oaTU16cDhmKwpi8qnL2eKI4OUjJc/
f/V3DuKHa8LLM30DdIfc1PlATKomP++rYeaaTAVHoUy0U8OO0wYlnogSyJpBFa0D+yEn5vEolvK7
AuuTXQ1O29C69KYhB88M3D05dMsJumnjKvudDi5nmMpmof2LN7xcj1/fsLugAGFe4L72xcfrNYRx
atgGFuUqGhiGh9PYQ2TyoGoSxEk867pqyKT1RtW+lk4+XdqOXkWbcJZP61Feyqpd/8U7+jg7g8BP
DeTYUIJ8huUfJ3eGu7hJqRsO8HApGz3DQ+9OS+oJYyV1YGAsx19tYYB1BD30ZuB8UelaFsROsiWv
kdkuZzCu7J+/sf/DTlzemAeTASkpIQGABX+93/3BbGQp2+SAw4QKNYYcVvTA+rT04XCltqo+498I
nONUU7Zi66pVfmIiMVx6Z6D3ngw6fDLNidOy814XgwpP90bKISp2Zsr3NAbhWkSLAUYuvZ4qNHmy
mZnRLcl9OfbXi3Dy7cehNC1RNvbz0gWAhD5emJSA0RoyBENLHfcKoIp7i1lejrjebzgB/fnlsH7V
lyJpXpKz8cozT6aFCLft18uBAq8Fpe4bezshvpa+9Vwlp6BfjjrVyLtn4WfsguPZ+FxZM82TsUx4
W1Paz5/H0ONqxbbgdOLOcAazwuFfuVj87+gXU7x9bw/ZFsRK1A0wnc9MUOP0UBPZi1LTb4Z4Gw+Y
Euep5NXxs9G8IZAZp13AgeDt/cP+R8LwFxIGJufLXP9fd6KfU/WtJi6m+rkJ/bef+ruOwUOej44R
2BFSxl/Y5KH1iUazR4g7I3IYVz+HdfifTHYVUj74LxYJkLyNv9PJrU+oS31OQR59jiDkHf4bOobl
qf3nAgiTnGg11zYtFhznHaD+621sCTPJmbV6V2FMO1SWAlWiqJb7auKZ6YCw0oD/xwX6g33zj16Q
YBJgFMJF4Sk+bJs5n5rhWule2S7e+vdTMQASEhCLoD3gRhZ/Jeb9gw/IY8r1ot4K4Pn9+gHDjF45
cF/nyq8T7zULeQE7y8SDwkD/FyXBr5vv+7Xkq140q4vwAdX5ry/FeDOJ+1w4VzjYeNT9jA5wN3OO
96xY3HTzHD75OdZkguDGy59f1V8nCT9emvWZu4GVEdHXh8VZtyjTTExhV8rKGBIEDSs048Qlkztm
wfjzFxNMYz7eNNyBEL9clj9kbB8+6IhVofTH1LnSNdKTld9Iukg6M9l+hs6nlVnZHFtP5TiynqHu
HijKRE2z9X/ZO5PluJF06b7KfQHIMAQCwDYnZibnQZTIDYwSJcxjYH76/0SqVC1RfaVb/7oWXW3W
XVKSSCAQ8bn7cXROA6cVs9Lf/0S//voS17AkYoJXwftlN0jdBJCJKBTn/ij4dYOCoZxpZPzj/++z
LKRoB9CKxY3z5oaKUsfM43kWNNQwpuuFoV49UOB3fWr/aT+lr+PPDydtPKhTuIzo9zDfMkHBkbcG
RWLifAjjr8rm9djbIIf/+bVjEYKryYexSr35MkEOCUThnGigHhyn/sBe3desRmvR09Dff5ilr87b
X0nv2G32N1zCt7xgP3QscoKWc57aUAo3zsBn0mDFIDFvFaPuJnNf2AbykFKLejfHzMBx4zuHP/wY
v97BklIGvGX6URX22+NDaFtYmvHvnk805RxhiFiM/0JUr9pQ3KFNUBTbLLPZq8wLc9DN6eF1a4AY
rCDt/vc/zX+7e6HXBcgbfNO/ULizPJBIeDUPL8OTO4oFRmQ2UBqC2cH2n3+UlGiblserxX57R021
31at1zjnicvlDQItoRn5xFKPA7T6A0H156We5Vv3bpge1Rc2H/fL7VvHXZU3TW0cw1mPFw2MC094
dglQav1tgFLj/+Fe1m1aP9xe+iM5jHkmr2DuZkGzMP//D8dC9nlCm/+CoxlC9RR+yWZStYg9KEPT
XaLQI7eOyyYx9lP28HrHWUxwoj2jpNjUT2SDX4XX32kFoRMJnWZeMPwSqTHY1CYWTtY/fCPOm8vE
i598v8eNSD+Ig2nxzYJS+lMq4NiIo8rNYmcuVPMBcTB2kaWyflWZxTxFayK7bRWC56hnubX4y26x
nSE/EdHVWhLU3WQdgr17XRzoIRPKAPGueOG50rJmvDFbwAaMArQgaUUBWJgYNQM0PzJpyh9rtZ7j
zVpRUFqKHbU63A0eVNRIOMc25QKu5iydb6DAGC3pbRvRDewK3MQgbKy9pVz+aoX4O26KgCMUkk8S
OquoTxx5lpcNn+FzpaWK5xumbmS4BRveeNUn6G0qrrhDTnLWjEcFYGJIWcBxrPW0uIuYSM+txQY7
o9n0NUvz5omGErs+wkGb70i8EemyO/AOCxvm5NmaA74yb3Eku/8R89wjrg7uvS6TLxll8QsmHhul
1gqQla1av6GHwX0p5sz+XCMt7ofGa+5aCaTPHb2GqVbEWJn1lx6yMXB5w1gz8gUJex7SE2omBHDr
TKg6JzlzFljNQwf5/SRGGJWN8nM6qwQY+e6UIsYOjki9fhOrcYIFj9bUqteMJIButkViWVSIc91n
bPvY1/rQZISzcwjCkqtcpEgzlHEzQ+hNhUyi33Ilb+pdrfDVYLOP23RPEo1x7+x53NkCqXVeFeW8
eMdYb0yYuBKI02cUM7URr6qZoDIoH9RjtwSF1CQNdw1EOsRzqdUmuiRr7HGVP5MyN0NPHmu9XhqD
16gzJQbaahln8sNAGMuKbdvxXpRVzPNXkdSPtgWjuavYKDjSzadhEmQwLbHOQmt3WYjuZ5UQkDnD
GRx2UcS0D4/w2WSAO6ot7bfq6HFCh8l5LxNEw/m6Biu1XC5ejhcHTcd9GcBLvMi4Z8Styhbyoztb
LSetxd4vy4gOCJRBPJfDUD74SzJf5s2Qbxqy+tYqNXLL39GF3B6TvBoOER4t/pZ8mtZjuVRAkFQo
H5DBE+CbxHWylUcn2ZVv+uZ5IWLaK4osIGXlKmc9uYZY09U9P8ApcLdYKWusX+ZM2Id7Eo8pFXm3
Xa18KoHCvviChtx99cVSHVzb66+IPWDvmKeUWXqfsTLpqCxEe07gXARisR+p32WQq9xZftZhu41i
snxRKULiO9PxPVjcfZ1sKAArz4YKygYdVkxwOQ/Hz5HGgXhVB4FRaqR+OYfnFv6m5sxXo3yCta9r
xuvlWeLbPzqEU+bVBGrsucybbIvfmLibNfA1+qFLRCcby+e0Tr1uUw4xcUITAJnejDKtndDtoB0V
xrZhD7ga2LzsCt+GqkL15wrATHjXQ/M5lFlTH9IWps3s9vOXkNHCFtOBcTsHVfExyQZcAnMJgLxM
mNM3CmExa18o6eP5SIAOhHYRr/uhhY9VV/xFvnFFbYnJ8g/aoVplrUOHifRgdUDNbAKC1MgHnh9V
+pvXWVR6KvbkuWZ3A2yAZuEQsjxM1iDciD6KD35VQ7/oFABl9IitXVT9+zqTTb0eSrXrXRoBytj8
nHuq+sgE3V4lgYWP1SC+2ef8HIx2i1veSqgMC8v7hRSNhp2ZfKNeZKcXFfSAG6TO+gZAODe1wWSv
e5lDJHyDtlzMfXoAtq3qzk7Pv/k8bGdi0MBq271GrcmChORnPXxTx80OjbT1ekZ/fj+55pYm1QmG
SqXdKgUy/LK2XaN6Ci1c4Se7xSk52qmA97HfuyGIS1vgIWhzHgDTmmp1BmucJYjVmI0ZAccbY+Ic
pVTKFk7CsHoYasGj38dusxeTSCesLxnGIcgP/Gge/BKMRWX+hL4XsZ+Le2j8TmVXPPOxqotntDS/
/jrX4DjU4AH9yb0OlBLEri+FP+KKJc/hfghkiEoaB2qPrIyGVE5R0qOMpvEnNXQvae06W1eAx1wD
b2nUx3wxeuM+WerK2ft27F8NbZqsZU7rXzyOzT415LKjDaR+vwQRUJ3AE+P7wW2LOxnVX+18+Ujb
jHWd4RLes66CcWL83W9FX9uvURdHr0uSjPeAvPjmeOLTbUPmBrxt5I0g4eNE1y/myjtKNwEdP405
LYxKso5jVVIRkib2knNBgPKSQKxzJ5cpMVZtkcGZk3wLNDMzT3g0SloGt5PV5WQcW3FNAC+/bizR
3xWJj2xfWeqzGIx8W3WL84n2puG8k/WipW0bNojyHawqjOtXY7+MwYquc5YLSLAo9b44zuPwKayN
8R6uSHZr9b152SaR+5yNEs5vCxqPd2WJdNPMTnQV0KZw2U6uczSCkZ6oeIjUi52MNbx6J9iWiduf
Mzw0wpXoyNgB6pmTncFmFnGMwCGecRF60y7OS+eBIWsNwh3gTJ3E4YU5EwfqYuxuwRCNT33eNf3W
VEokxymZJhft2zRIAYUjaWY5mWN9FsS92nPKNS5Sb6nemwnyBKWffUF5BEmpbN9z81yNvOG/WkOj
Lvu6Hs4mXoTnZaqKfEOgOlR4cDlexCxuZ5hRLRxl7CwM6EvecBvZwwhmJQ1dqolY8p6yqaNFBNfy
Ba5fllHHpMFpDfoErIBdED9Y52VlX3YgSNzVHDTgg/zcEyyI1vilsqmI2QWUcu2iGq+IEIQWKUFd
9qr3kjtVWM373prVo59DrxoAAayXdMJl7IFtFGYco/wvqUdNALiftRUuRAyLjvdQZ9LdhOiV5KCp
cfcMC+cUmhJJTLpVmFyTsJnem+1oXLpJ50SaxeXsfMNp4UjVpbtrlOeCxoNgqc567t2vIfnJDzUG
pM+jG3qvo+xksjOJdKi1wmHLvLLKvRabr1N9RRJrEiiCy9zvsdh/deMpulFpQWHRQmroSFgND1BV
0RgaTwkhDIFfaJ3xdr428jHd2gC7ug0QhuAYLfhosC1WHqHeXnQ+nWuQvgzhDR9xF1f92ouW9Nr0
Qs+k8KHMr0ssWEDy7cm4jZnjr3lnK0vsi3rMp/4R7iDpum8n2H9noX+YhXJGlkBC/h71bV66l//5
cvLzXr0UBMGuvnxqX1T2sx/32x/6axQauO/QhDSMgdml6TI1/5tPa5n0FjPlYOMEJZ7T0H8SXc47
E78iihIYNI+DK8en75NQ859MPm1wtj8dFk0GK+gYHLz1gREz/pvJR+70Bn6zeLhwMLwO8eWStdiB
AWLgAMBwPniJmOvikDB9+YI+7Tc0xGXjg+u3EkZ2F97nha+rB/nxdSpdXtutkhdTGthi1dHouLYV
8ERIB62xK5ek/yjA81y1vofBgDhCT27FT67syXfWmdtGbHAGSs5rXolrF8ciwLPCXXOvNztz8Iub
LDPLm24c+zu8E3jScdpkjy3g3CORAL9fQfQoP5oNp53ejA171VDld5fHfnHX2t2j9LPloDgpnSGD
RTeycZc708rbuwmFHG2ZH5+yv2lL3RBCNH5XYGUOWV0J4FnEQsePsiZ/6JN0eiE1iYVFVeDcxEJn
A4d8dUO9dPyB1uMeQjTH1I0TDfYuiD3r3nOb+M6dZLodTM3xMkwakfHY2Rd+o94XeYKzAWMwK4oY
HHttOvUCR6nP1uw9PmUTB6MV1Wdqb7LEXTRJiS2lrF31TIJ6jE+ewfc5+scVOK94Z3TxcmwLfUSI
eWVtAD95a4yOvs9W20huiIEQGs+j6xF++s5Lp2yzxLiclAywwIzVeEEApb8oDSu5iq1Ckr8pxvke
42OPAxXGbycz+xp/gtrPdlNeeo05XghFRzOjfuclFU4FVtfq7iURDcK6mZHBhCTOQ4eY7R8IWvSX
i9WYu8byjE0Z5uWtgXn1vptF94RMmX+dbWU+2EOfIOhM5XWhXINpmLdDre8+cq1IvzVTGdw0yi8+
EuOidcUniayxiNuxzJaz0QQowPI+vTZYaq6trq4u0qmb1oEzwInDjh1pmFoQfHYc6svWTWvRhE0u
rYSblcfZVtCwfUtJCZROGTTddg4LDKxmNex8hRhH4eoLjTf+Oe91hiyOW1+JlgLAvoRNb9hLv45V
NO0my8DCPhhBelEvQuzzqPYxGUlcaGWU3sAzoaMli5ZruGI1DcNuaNAS6fjFKoyUFayaUeYTzYHs
KcpEeqxfcXxMMjJGCMEpFLnc/ZhYBWbjKZ0uZJCZ21io/hJ1DOtVVTfDbaureptTa69xKvB1k+gB
Bod7rRMnra75HXThb6Krf21dApy5ug+4P3UDW7om2K2aHgy7Lg+WivMn/qmSTuFE1wsjJIQHO6By
2D21D/tsyxgVTbqVmGBy8cgyUt/MurS4JIVHOWLhbhOjxsJ1ajfuB4qOPV153Ory40LXILcxhciy
oRoZ+FDAMUQXJqtTd/Lk9/O9lBmNyrz8SF/rmmVXhsWxXwYoiQVmtJB0feMOu1LXM+NEtiwsT6fW
5gxMo2eVdDl7sgrrtWiakJUkqZfNUlSvGAxpgAZNMl06p17o5NQRneq66GhQDMrSU4t0rgulnVO3
9HLqmaYxgG6jGsvYLX4Y6wNgZDqpoxp4R7PLiR5RVw1r/NReTZePLrNuhzoqAuJhM5Ce7WT2yrwP
v1VgR16BF6cjuD7sq4Y5fnlcalsR7ekwWk1QPAc7G+/bdIr8zyLKwrhcxxCYRvd9QU9Y422J+RjZ
zuj7Ln2dvbq2sjPMpm37Tcf6dx/wh30AhYI20/T/fR9w/lKqF/WjIPrXH/m+CxDkawJwUSZgMBEg
PPywC6CU2UXVlD7KJxsF5z/bAKai3yn18l0QoPTgune0F0H8I0AZYv2bbUCAcYqcsoN+Ri8lItLP
M+Mm7GiZiyZ5Xti1b60JFFnQxK1xxlrVK3yazcqDkcCZNSt0q31VzhYOVRe9LdgsuDut+5yztVEc
lcIQyysUHIgI937YW/StOQz6Vpgzl/oqiwWcrl3RDvRzXHWmPpiTw/FGsRY0i3TRrlN5IS9ww6jP
dFXegm/0qNzgNLNmguftchEEIPKbaAMjZL6nmxnSAr1eCWzDwCrNZkVHSrqc2VYLCr+crNxdp0yF
aBzBA8y5ufH75gYYWHbfInc8qXxxYpzfTW8BFhnS+lyWbRxusel/pJpFVHwE7vDtBKclOavRLkBW
zSUz9Crxr7OmlE8NcIWNEVTjczKI9GYha7urevybSRu34PIHe+pWlRMbvEgrA7rnUuSHlLnIs1Ru
89FWjk3grsIvVwX+53zSEzWO6cRcIf/zj5BmKelcJ25iUrjpWUQvnWA9OTCsVgMdfrd9WsbgG+bZ
3HQjgOCVqL2gWDH1askYh1LHvsmlYIgqbnoyFxwLClZtNk5ny+LNtwEuRI6zaQMLI+EksQrZJuyB
liSv3A/ubZrB6STmYRvXcUGjzORKckPVZF3Apywf4sUDvO731U21CG89TBGYC4GqdCnIOX8w0Eph
jDa2c12JiDqeOodJ7HmeTl0toLHcedgkvei3REh60uLYB0cjJNZFlHSPNWqq1gwzlmcDn+jOZ/Z+
xmh2OQiwHZ/NwvYOMefb+4WN7BWYxuqiMqK+OBOLMV9P/SIHCxr0IDq9r/3+311mC7a7hmtD5Fsn
ZnGixw6BKNsj46aIlrQiVGNOMyCVbDgP7da48w3LxzA6jHBcli1UG8v8fFom/l1R/7CiMlmUv11R
r76M//MEBvjHNfWvP/Q96Wi942QEMwszEqUbp577v5KOXvDOk/g7SL5LSD6nQ9dfSUfhvjN58wLc
YknTBywOSH8frTCZ0BJK0SLL9OlA9g9MJj8LnLD3XO1mc6FCmC4tym9XWGuQzWCaUXUYfET5dVZG
UFvbsb5acoBqP7xsbr5JyT+C/96s5qfP4n1OiyrbUBLLb3xZgzIBmflWeTilaJYBKZmiJ2JRXIGL
pln+pKi+URz15wmtIHuANCHFvS2JbA3UbgJifB7xF8xa5Ak0hILgRjcJ50CpoXS2cBash1Em9sPv
f9m3JjQ+HIAnKRmfb4835ptftjHwUleqLQ8LnYmvRV5oHd0aSHxqGy5F5MFjaJt/+pX/yyV2uVqk
JGhuA8+mz9U/iKyd6tJ29L3icLILnSQ5AqdoREFCTUPETOwPqvUvHyjxCpl8HHev6SBu/vyBqWlM
7AHbAABSiFbr15CGYt1j4DvGs0P/y9PvL6v1y3Vld8LewnYxRbBFeWtwYYhkLlE4Dfu+oqiSXXGo
7GtcxQzQvzlM5j6xrvy8FGimmXXXDG75WNZEirR5dIFZ4SnvrpttMHTt4NKvVNexurCmYPqIJ/AP
dwEegZ+3MIIHngMyzz57p4CH/c0koyxwIKdFR/qAbIh4IL/phucqAky6iyo65IomssYj7XFzjkbb
udYDz+B8Z2Cd3ttmLOUxYU58KObafYkcxag/ljn3kgrJCZ6UO3ioRXwcoCQV22/JX1vLDtg1kMV7
W2G+NFqkj3G2F2RIF98/fAGE4l4HCWtjnu4sYCs3YaJDuktLbukTwZR6BnCyTAMAlQZxo6V+6gbQ
OSpk4g9ZsNcxwg8pU+jwrmmJ4R3aMG3IonlqNuiDoA3Bsr5wlwK5oPSK2cRlJ2htuKWCfrwozRhV
XLrpuOLlJojQ6IWgnXWEeBoUKsbYTTdB1pAVnMKG3KW28Cwt4UI5ZOgr0wBj1i+c4YZBNMndoFlY
viYz1Yeh1n3xW3O6+yaTFENYPzkcE++MhkCeq5XLZEncF1zEdnkoyXU+yaoDnMF+FjnkZGnuBf6e
TZ3RdFYg/ZC/KAnD2mmGCt/7eMjynuvoLwPXrSUC2Qd8aYvfBI/QmtE5tTf45GFonNF1dnOVYNIP
Ju22P1lJvt2rcRphz4+dZORsnE3qFTwCYirR+foJUgrqjhoHRCGDiENMm0SYFIesAcPdYVyjK23b
IdN/iLV9169ZTzdd1pO/K2bCKisgDOKl0ilxECB/KcqBFq2RfjCCESPjzpgy7EQimqrz9hTwPElI
fT8jTA/S5pLydNdPNN6gFkW44pvd0Ld8SUFsOYc+ThHox1r/rqMISMhpp+Lp+iNwu2un92kAyCD7
0M/N6KzBN3x1+ne6MCzXBd4T1o0l3hv8rrdgYIbNCIRj18NLL9axfjxkl0HLRs4KkUIZeyDsqbHf
ZM3kB2R2PasFJ+M7lCd2QDPTq66RqnZXfpHZ030tS2TXVVhN4bAjxT2vQsfgDwAPtszDaHUekI6I
mHzM+aBLDDKsfTpuIHzP4R0IOfJvMblxguUxHWsXNozLJ7o4x9dhNpqBtLVakptxhjT7QXH54zNV
lsOZsuNyRE4EPGPgMV5TF0i8xqUhRETqoaYFR7ejA3krOTAETr5uGIYfRqcRu9qna871GacPw7gP
8byfd1E1Pciir9ZxjfwnbWO+Em4mtcJofVQmyRoCbnLVzZN1bci4uxvjRkWrLhzcZ2wygeD+UqOz
joJkOscVPexp1oyKVW9qkc+slitilhB7FMumLBLvWCaxvKpN8G+rXoPiLULRfOGToSow5BH6Rb10
rwE94pD6DKzPG27u4CgYUZabALxTQKDJg81DzJH4jSHeI8jRAdQ2LyU4uas056C5b0aHJRufPGsO
HkVuqTnDdhFb2rDIukwiGzvRBGcfzPkeaY639IJxaFZd/eQCKnksSDunKy/SUCZ3IEq9THHIEQLr
3ze3isomMvXZ+DJVDFhSV2oMAPms1DDTD4R3ebBO8fMQGtNZ4jkE0etAJ4iwcmx4jVYPktoLqi7o
kuTXiHZEiXz36OaLGXxYMPM/F61hLIclFr1/cAqyPDqKpTghtJZueYYw8WmJBldu2zI75kEdXoxG
Hd20hK8PkR88eHHcPOZd+zIXZEG5Ba1HVQTUIvZcpwm8AdTempLGoKrt597goLvO49G8rIPRu7eZ
G3sbVPGDy7ic2mTorGueS++cdH7r7wKAFBw07KnfYb16LNBxN9UEPWs1UP27EcxI6fDKOQutCics
r0rPEJ9yy+Hfr3ljte9dysjDT4E/Ju2KOXJY7RZoj3RgRFkv0Iky44IJcc+lKyi1WIhofqQdrton
ovSvvdgxKcwhGO5ZdZutZztUT9WEK2BVd4AvnBG/aWYNfK1Qu9otEErBYiHyqGUOr+YDtcz+lTHN
vBaKCgu9kUv1+i0WHupcfyYXbpqm505RkelvosnQt1IfQYzkoIcafkrON9JmTU8D/p5Bx9RlR8ey
GvlqMG4FmsvQp9qR5FNDn9SC/yHOSm7ByYHNREaVUE5k43zM26Hdz/HAOji4EdwJhBRIHHVOx4Rf
8ckpL5Ni7Xj4505ivHRpBDk76fdkI0iih4t4WeaUBf+0BELKIeztnUIjmrAZ33Rjieukr0dxMaL2
nnkn4sTJrlM6GW8Oy0HF0DQrnD8570eVwOveFG6inTsUfsR0TrvYf5KZc83Ztx/LKmmTP2vilJ1E
aBi8vjxwlOdNTuj8xJvoBva+qLHB1lpyCAr2aEu6gHqdhL+0ZITrwWwDME12U5NspmmIL6uo+V3H
YeEjyzaZvTtCQrnibSEprilWeRzpXOPom4PnraNJyCN2krQhiebO96FRuU8ytlhY5xZ+xli3WkvN
6SfhlWFFDyOa8cy6mcsLsTg+hUo+WkVeGeaxBg73tWupy8KpQL0tP7M2/2m6gj2N3BY+uOaekQtR
LqfVuI+oncjGt4DAFn6ShFwXrDq+8dzVxISeOQIvTMxg5X2ov9E0dfia+oI7LlfcRQbEoXDV2QuR
u42raiPZ5r4bmo9wnpHTuE5sLe+lkxj9/fCtxjTBbE6paZ75ARWnWrDRjZ8RAcLdnCVGZL0HURVS
jDrpklQyUHjT6PKED607VMO8SBiXaIKHrlgtTm2rni7szUQLcaToBkpGqGXlP81mIhZ0zNOlvuTr
b+6oxI0Pma50nYwgORoE3VaDinn16OrXCAPmatZ1sHk/uvwe1MSWujDWpDlWzCpc00V6G/ks6U4b
9TvLjCxwpVTOtoySD5WuoY10IW156qZlG9IyRcL4ZGXsSIAJZ1+NRLjEmqm0pf2QOVDXDJRGVWpc
syp8Ldvmq5HP18FEIy42NDYGPS25QVeb14TdoWkhU0g1FxAVaNVlbxwSBqZpN9Wdu9Qzj9tJiGth
duJyokPqlm+b97Ju6+XNx2zl1OALS23tU+obBflln5HXdrhU1yZ4kvc1hVFPrW4CroYirdbEtdlA
gszNdWOwHG4cCoTZ+ZVb26BTmAk+9a3OICgBKOwgZcZWMhIk3mukyxe3kXwhoucR3rkunApKn00Y
VewIhnpt8AbGoooOwwoS05CwOtE5vA4CVt/YxkE6c1Nfqoy05KqIWW0SqSNKyxDy3YeoPepmzkZs
MQPb7j8cxfWp4z9eb479AG45cLgMFjB9/GJsXQY7DXjj1fvaPW36IWXaq/9D+OGX0w8fZDGosFyO
/YKD28/HQ1CMXZ9iaNt/i4b1JP4eGoU99huVRwp9dDkth78/Jv5y9Ne/oGm6Ekc1k2z55tTFkTx3
0mqiZyXN5UtnAI8u1AQpYgRMQ1cSdss7KWPW4gbRIvmD15kx+durC4iKUzEPOD/E28gHDUdMTyxZ
wcenHHC1+K39gCyJhd+jonuFTsg/cQxyLNE7b7JGLO6nC/DvxO7PEztdsvG/ayB6Ynf5ZUo+/wy4
pU+AP/bXzM4ytbNBIDogP0iGSNy234tbzAAdxMHBbjGC8H4MhjkEw7CJe4GPp17nwrjpvusiFkwz
YokoGTgabD0N+iczuzdPL3kpPp7pIJkEC5Ls25xLk4ocx2yZXvCqS+YXQcudgoSA7ZLpbwCneeWM
7ZjO+4SkZ2EcdNG1S9WJ65V7ICLmmTTU/No6jKPXhlm76wktcTmfSul9adqcTSWOgXZpQJBEMmPL
AexjFvdEp5mmQ0PqbbvmrOqVCL7mHLHUbLNlSePg2kyMzrvF1zpYDqHqDnL8vVO2YbeW49ABO3XG
PAGvKgxe0m1cMag4Jr4xriffoztyKFwKDFbRAjYAM+aAJOrfxzbbgTFdk8oDxmsVogMekJL+VQ9M
RqS19VH2c/ND0uBO7zmdDL6Nm88sSvMcDFJGF6HZfI4BQuy8pp5vXDsvvfUyjyl/VM7G8lyXppdc
/vsA/t8QgaYufPn9A7h/AaMVJ+2Xn+fmpz/5fW5uvoM1qDVEHdH8+/nz7HcEcXA8UVnEXjr4ETCN
h8lkHInUpL1MRJj+fv6E/Y7nhH+dx5MHxzb/ER3wzePHSI9UCDNIQRKCUJ98M9oVzHaixgdkSkVx
vHYWCYZKRo8/XJT/Miz/ZTCvP4SJPIXf/J5MFX5+c3Y0SNZBQMdKn9kNrc5q2cQ0LawZSXV/mOH+
8rrio/R64rGSkGY7lRT9MDSmhGdqGEQt+2lIOmqSk+zcth2oL1XNVj5Kun1hUZAzLWx3A3+u/vDx
v1xOn6WUnCTYcIsv7e0IGTOv746Sise0HB8Avn/wE7X5/cXU24yftzt8hEuWlBk1s+O3Kgd5nLmH
8dXsSdk84JF9hOFcrXvW8ZW5NF9+/2GY9n/9OKa9rM+4wX1A6dyIP07hnagRcgro2CFN3xwjehTr
dRWgQmcujpB8EO9FODYFdmSKaFauw/EWO3LAsgb3iUAN9i2M9CRTg1Wc+tmhH5FNCXgMAYPPPGe6
iukD/LLdWDXzyThYtTjbDgDRnE92Op5hCum+lkLnMtrOtB9nFbAfnYO+gI1aOldx0wcbJ84wwZvz
9DinYcvmM6LOEcWkjTeCkB2zjzz6wNEO12/ROrdY/91rF0/rncRPvRpEywgp6qKrfgAKjGeE0lMU
7BU6k54RLrR4+tFln9KD6tDhLLz8rkrEZ7n4t13LwHYUfnGszek5Au3FR6Rya+DvZhSRUnlX08IA
CYhaEqC2rkrHL5jLm4OXxtekrIwN3Y7tVthFv8UWJq+mCT9cYMjwaEfOo2dY4TGFa7zGPluvkmH4
4kgjeJiIi29mK02vlqCJHjop8nXv42XD1gxWiKPSNIbDfknycJuaU3xZKhfjPAWdIdOBczcyZbal
0KCjc4HC5eCA76UHjkBI4KHx2KPHKIFrEHogkYBim+dlbYW0LeENl+8F45UPcTa013DA+Hv8abIf
Kisbzglj9Xu0FWx8bdsVfKtufB4WTcuRjoSKTR/wrhjRzfHcpDdNpcsrYX1uOb3bO5zF5iO4EmSX
oZnWRpzY/VOfmA2mL3O2LozFix4Y1S04wEnShIDvNjEzUsJXCVDuxeD8RLVRe1svZXvDOfiCqaPz
1Cx+9yB6J9s3RmxdWpMj90XJvdAs+I37rpzOysJ5irPWnbFe9tEu9ZxpL6CZ3ZoySs8Mh77VJTKq
mx6akK36+ZKtbs0cvc7NHZuT5qmSLma3RAL0gNednLWB6M+TkFp4/NPyJvHULgypWKENw7M0uPs5
pYvjwB/7MA3RURQhx996vK3n7H0KoY+audTgCFjisldo6knM+Wvo8WoY4Wid2Q42Bcus8/1cdOLg
wiU7nwm6sIWJqF0tZt4b3NFM1chzReYtCNH5RRmU5eY8NBdDlBoMY6V95kwB/Loc7xY+fUYLWUiT
SmM2fFqUOaRaKEN18GxP4S5kNHucDD988rOuhOkXBWdRGI7nU5qma69inich8Jwx2A559gu2QILa
SxH22BPdjH2czMfjYsfWxYTAuQtTqYl2VYp5keoH6cUvTuh8CKxl3kZdZ97RSWbu7cF59vhegadE
90CCADh7XGkngVol9Gw5zFq9Bes24UhHJZIsiPElvTRUU9+mTZhvymZ5TSIfxnJsEpXwqdw6hLgX
tpS13U4z7WVTFRHSYP5aBTVujYy/Flp+8761DI++FTUam7ppq11vV84LBn0I/nEtt8xGqVtyHhiq
0ygOlBD9xRsUveS188K67R+gh1DlbMX4HbXpL2ZKlq9cUS9XYU7cY+WE9fy+svz8ggVpOaDbEdix
XQ71APbRRAymTmG1pu7B3igzvqA94CzmBbAqBnPowN4zzckLq7xSui5zsN9rKCrt7la5jvz2KIgo
bZbFCDfkBv3LKMy+hAxi10ujtl4PW7c3Rf0JtWq4JldTBCsgRv6GJUFeJzNeR8rL8oMs7Hbv+Em2
qcZl/Fhh112xG+KTzSCFq5VLHqCVUU7p1wCv5AdrbMwH+mzFrbOkcuPk1CRYiDQkINwcPhTJyq0s
ub+sSU6vRTEb2uBDfJZa2QxU+KMbu+WeZGWFmNDm/Zr4kFingtWDGU9+1i+euMhRmRoIvsuAb9U3
9pi4IOs33mcMCBicNYRo04RuevBT33ug19E6K92EuKBNkbw3zMnezgT7bxnE+z4hbFsxo4Gi4LrX
MrEyhJwoevapAIqS+SyfYy7/EE/vLVaujY1Mjv13zh8cP7LWAJxhDxmYXe5FI7dyLIoP3ZyJ52mQ
8ZVs5fJBlc6mypIRpFrdtle9VXe7rEi582Yv3YuMsq6c3OuGl+fXMlM2/QhttpOQLA+8H8fDkDqs
GQ1UdXneWcVs5xs7V/23fcW/p+w/n7K1MP/7Tf7xS6u+zD/v8C39x77v8B3aTG0S1gTsvycLvjtj
XHb5LGge+RdgVXr//90Yw0maPJ6nDQAn+Aq7ye+HbNpR+esYuOjZi2UydvkHh2xOBm92ccQ/6bfx
SRj6sCR4HH7exdlNyyuud0mcD0birMvWwW6NwJmdx2hr57T/NcN95KrwWJlJ3OMaK7vb+P+xd2bL
bSPZFv0idCAx4xUcRYmaLFuyXxDyhHkGMhP4+rtAd932UNe+9d5RERWucEkkQWTi5Dl7r90asjqA
EiHvGtleWTFOCLONT1p0FE8k+FktlvEEIEb2EKKIOfhFjRM77NhitKFuk0Kk9lbMcfykrdp9Ydm/
loKCg1/1JFmfb8Y1OhDFxRPRTjmmJg4EUeOV2KUgCwxRT/10npRD0gMLWTwOHkmUYzuaL2GBEQKr
f2Y91jUJUEMvRzphpMJ5LT+oPJ+AENfXtxXCFeZ2QjzGi2XsqsEIQVz0pFNh14NBLqulxyqYQ+Vy
mB+/2lIQmqmGNShyyKPLhWJSvOYxph/5/uEYMDs0EftJ5NjksgYHjgRhs8mr6Wopcmfj2xM/OLgK
V6qFPjqH+x1W4TPQKByG9RqH6FfjcvZa0qVcK1yOlUmGxKiG/koaBGktKOAUdjCyFweGkRuVNfaE
NDzs3YjmrUW5Q3464K6AGthqE+P9NNnuG9JEqiryJlvcMHMKzYNyBUlwBSDWrUwm8dJfQvQKbfLb
yirVdwEDn69LqladIxmGRaqJ+mKzvG3RUR8u729Y3xV3NrmGOf++shjK0DeGU7yBN1CrvdmTWjlN
OMNgxi7Uj1zkIZhHYNOS8C8fFByPLTF5OPBHXLw3hPyl6TEuRbEcUbr39j7Fyc1IicBpIM7xYkS1
Qdbk4qDj6lEURmN+iRhNrJfWgM6yF+0cmAduFc6TY8W9ELTFKZ+GYcurZxvOKm62QyfmvmmqpXyH
dKp8k7b9/MLMZ7gJajt8yhcZ7FPb6r0thah9qt0puY47J33O55awU0ap1xxZsw05E3D9ipHqXTZ8
SFJMjZ27WEN9cGEPRYXbjQr3wuhFOm+X9wshFofAGcJDWVr2V+XZqt3ApawQn9rMdJm/5Vmxp/s+
prdFSYY3VKKy3XuNx6xq43xrz8u+8XPAfsXwGFdkUWaLKjYEB2bbZTTjc8VoW5MWroIDs2Oxxz5p
vyup/g9VoCGhF16KJV2PWRUcCmEOb4hceXHHcrqpXPMZEMScb6iwMbXkE1nEcErLc5XEy4jj2vP2
WUBSm+Nb7YZojPqUQG/GazwFPdKksrkfvKV6GJDt7tU8V/du5ogTg0oG5VaH/x4Z2XHxvXFnhc5y
Sp11dlZYzOxV6dpvNR38iOlIQAhQ77FQtZoih0byhgFvxk2l4mJfj5JZeTM6lLNxvmwmNSBHbW2s
lRiI7jAyFdeYI9x7prTWTsK95H/0B3QTSVXGeRQwZropQyI3t0qb/gskmOwcC5F8msk+x2zWXEGj
Bc3bhsW29mxPRTmiJeI3cturNyY/87p0IYveIOi5PiZN1b3pQrPNd0qKFDQnEXqRUdTLW+3OJgaJ
Lr1FZNSfFrNt3hmeOx+YR9Pgs2ejGaM+aU1jBxRBkORejs4WUcWws6faFSxlV4loInEJjYo3X6u4
bR5SvQzPIZ/fvnJiWKRXbdX4w9Zbkv40xXnK+dfDLVLgUYXuS2XD52d4vFlSHy6zX7c9llorffL8
xMRgVTKyRtQE/nAkkxq8ZsaULLc8CMUelvM+lPqQgozfqLl6bWgw7hiDWlcNZ4HbhjTYp6IAQR8R
O01CjdI5SYc1IWOE2y/9fQ/67uTXnBgh9S0Plof7ZDtgQX1/2Vm6Yoy/hnBnTmQCDltLLCT3XVZR
67FpIWBkhSoy/TzDZFuVVkPokD/zhOkbrz7ohO0ZF4rlsByU9YjEmhca014TFDXwTkpIjmdlKtlG
qTLC+hYrynw7kEk7b5uGWFQSLJZzHwj3G1Dlv+XSH8slju+/L5fk6+fXH0uly4/8NZAQeDAZKNiY
K/6K1ftrIGFRl/xVHOHRIFrb9z3LQXUIHOE/xRGCYsZha8dyZSoxN/gnxZH4OUeOPisjDs9CVouE
zyIm5cfiKB0dLeu+tc9+PPjvZuoNBBsCUL+7lCYS0KpbD+fNyRNYrTFyd3KHbnPYKbC9B0SJ3Q0z
9Ml6IUusuG38sk+vOy1tZ2O1HX6uqXfmd2zs8mUsaIiNyYzRq50tjHIywKfYjvm41V6K3GpSs3ic
7IFEFBnLO7DaoDkCo2aTLJbeX4BH9WqfwQg9+n1OxkdfyCny23k8QHJsm6hNcRpSkjVOvjVmiCbO
PBNXm+pAJUcap8u01UVucugrSUQt56L43PlGd4cXX1aRUpW+i2Eto0VJYj571QKrQWacFf5VM/fO
sl/EpNsDJir+1h7c1jpNAXEPHUiG+SohlCvfcqbTxingDYKt4XmOSaKrmMUT29I8hKhSHhfMDncd
0HWAHuW4VWkVAFMYGnnIwXweiesFeJo7DYTXTKMNwXZa1FvD6TU4Ebuw3o5tO/pLu1Wx2YzdMRYu
0p0qpmHmHwJ8aLCF+8xczC1av742kYIH+tb2l6oWmxGr2ZUziGYqoGN0qbfJPQhOdbHLAoJLcMG1
YDLtR1ngee8p4NE7uFlM0HXRSSeMd+iE+pDyMekrxBwtUN5pBa1CjzDSHFiymI29jOElqI07jLa1
CnugTUCcNyQFQIdMvoFOrUR8bfVpGW87Z5DrjUMXns3eXfaGzukcFQB7Snkax2lqzVsxV/lo91E/
DCSdVGz+lhrES0IKorW810Qt1v3nUZGOUkWkzS5l/HBZxf/d8P604QEVY+/5v8+H56YeX38KiPr2
M3/teKvr3KJZzymPJKhw9Zv9teMJ718mXXVa+aZYpf2MRv7aABnOmsisOVZeDBWrxeAv2wSxUisj
17etlSz3D61pREv9eDpkL2UP5E7m6BqgQv9Zh75mu8Opm9M7fIy0a0qjoiuuUsvdIAsp5qPfFHa9
J1oHjSxYBzJJLKRiQNzTz0McLA3CRUxtm8BcxZ/p0kHGaAbf+7T0ILyrOgsAS1TtfNN02Gqfs8Xp
gAgt5uccyQB141RgZEV64M/bysAFdcjAEb71wTBZVyQPSnnSdtarc48GdpeOuJVxs5X0amevOLfw
EzdiisfInY0bEwkTgwIW5Ubk9WJtu7n/wIy331lWWl45aEPmzcxZ8guOhwl4Bjr2fRiwiHaxWidg
jpdm51LSdZnKyT8a/cSprKnyltC/WpMAYhysnECHxgqfVQ1hHvTUWG0qlK28q3nJnzXCKqRfdrud
4OmmociQES+iF2KrCgGEYmpKks0j3+7dERgV+wPi1X7Y0KgrFkFN5nCVzWUS92C0XXJNluF+aFXu
XSt4kZ+4IvN1wcwk7p8WCCxXY4+rD/Bon2jy6Xrw9o7y2KTxHaflDlqWOjdM2bOVYw9sSpj1nslF
JQVzizQd7WOewc6g4T4UrZz862XSdY8xXwyYAfROQW7N4QuEiM8seSWqQoQ0+lWYZ94YUdCHTHVI
LfD9dkvz0nmPuZ6jOjk492UXGvpzWPvt2hwUw9c5NjkK3FoMIyoM+xUTBW/MfESNLbSNF3gak8No
IJQ3KqGs9OoJLJHfY7/dzEjqrjInrO1dX4KQEQxNzIxje5wW6o7gbRmZKPO5LXXRbGdUKXjEhTgF
eUG+BXXwHoxOcSia9E5kkJxHb3IyGP6lxQCmx95bdmNyCoLRxyVpc7U3Vh7ERxP95LgrCdq9quiS
7BcSul4bqy0/WWMn7H2IpADOU7ekSLcJQ0RTlq+qbIZypwG2f+TYSXnKqywXR6eePqS5I8fNgsrh
HjNg5kaN0yYfkt4xr5PcAVwF4edA7VBvfV7uXHp2e6Bm1g81UUuHVBVBfucIwqirLlirAstkwEkO
KCxHa5DboPDqK4kz/zYb49yKQLM5N16QL6c6XkwkzyYZFlP6ynvM94FZiT1A01svHaZiOzneDVkO
w0uqi/gDKJ9wzwFaHlpUhLui4yg4Cb99i1D81q1992G9s3naDeaWvhf08k6QQOHPdIchuAV2i3Yu
w57NFWjNr43AKN7A7ntJ2my57jtH3TQcPI9D6SGdZGJ3yHNZHGLgifQ/kWRYiojL1uvDN4kDA8fD
VHuDSJgQL/MO8Cu4PCP2bmDbuzdt1hnHPB/Us9uRm0SGiYavkNnWezQYsF4mAsLxTJFU+ki1See/
Huyvhh+k1QaTQbovlny8msbyE3PycANPcODoN81dGBXSc960NnCZjQVf6pMTzMmTC/nejBrmRR/H
ao2Mp+XA72iNqzIorY1tt1A+J1kSjeE1p4L0vU3AjGQXyzVHr06Co0aMh9eAUxOmH53vOcgKbnSC
N69FmE5PHHAAG3J9ntDzPXBbN4+BNd+ExEfBqIrDo+GnbRAFduefgt7Iwih0yuCzBqhwH5ZBdqT+
qD+TkhFuSxPaYtRWpunt5sYhi8MUV7GXP46kRFDnSg1+b3bfkK3JhBw7snUMJzveqHF5iwlBbGft
Jn7kww9A7S7Z2SfT/tCUyTqsnQx4U4JaU5ue+95FeLu1Rbs8NpreieP36rlIh5qpcN6cCWsumGH5
+pOha7mTlj1+TQqFcNploofik0BTx7JfrHqp7haRhXdSBwtYA7fZizIZ762+b4nLVeYbnBJQiwa6
5N2+oVrdDRijX4N26reOnprH3OHYTSxaam/SfDIiR4zJV70k5rGWtf/etkZwbgu31m5hy9mklISI
bROE5HXDzh8wF0VELb2z1UH8Y0XaeycR1tukC1vYv256asK+ve9EKrdjB2tiN4fp/CWb+/GNKxP6
nx1dLkY2c9lFqRiqDaoE0tuEtLDQzfO0cazuS1Vl9k7ohskYsbln+kf5BtZjf7PUjXoo6WBOcxGe
EfW5TNBn6FVXjH4JKzVFt6XZkn8oB0naH/FrZ78N5jemEgOjGLo/j06ox6MMRn2FXySjqRo7agMr
zLwDilA8V2HTPTNN6u/rqYzftUWcXU+605yhg+Wt4MCyA5GVH+ZezrsYbXFkoqNmmM6nbTZ6tMzx
CtwEh+7En97CZ8WOkkEn2RqZW2OFcppdZ6Ym7BA/sXc+Q6xTrQxnZNSn5mt4hlWBh4JsoKBxbK7j
qF4c7a/WB1CBsyZ4eMPsbjmJTHif8KGZOE/iOrsHh8aUMceyAPkKUouz8KAPanNifpQMRKVkhXfj
Z23LBErilmEKz/CUDlbmbEmSupm6pt8PsFHqbyrJ/xbHfyyORchx+TfFcfYpzZLXH8j1PHbXH/p3
dRwAmqdD7oeMRi4iRErgf1fHofkvx2Ro8T3J6a/qOPgXaRSmFZIC4tFeoAfwv9WxWAVS5Jz+x6X8
D2YnP5s0LXSONuc3+pYBrHUK9R+7A8T2wUAsB4ECgkd3R9+V7uuxd2HSxKlZexxv07kCfVOQmPM2
05g1dTvTcI5QqmBuICvaYhc1c7bayIUTP/foG9c0kmRl5kbfWKvkgffD4bsr/Teyq/WdfacUopLn
DQdcWpMJE5jSn955MEwo7/ulv0YZji9yTTMl6524COmbtwpfWBn9/gV55P7yko5JswYxJ2m4fJur
Puo7+ZWRlTz8pia59jyCKkcfbm8JGwADh4NAyIxWw98RW1T7PsQqQ81JaIfvHENvkvHeTVLRXMV+
htZnkT664tqLJzATq6MzIIXUJhFwAqoMC+OptAT8XieuUSIPAh10AqcJE1ZBXznq+m7N6dITkgY4
A1xrw8NUVa6DHFqQ7utYt6uTpltlReD5iLkgOBKbxDeRs0JTSuoc30i3qcZhmvbxYMyATHGX9MLm
JlA2KYa9XeHhcgwcPxdKbh/QogceB/hop7I15PPiRSVCDk/LJc1FCAO3BmoQPtvQoxtBzI+bkeFv
FmkrC/SORwF2SakweHiN1aV3Oq2QXV+8XTSQGUL3SGoWQIlUt09WztPl2mro1t8uhcIM4fmz175Y
NJfT09gTq+An0DcohX1XPi59TQiaXVordk9oTM3WyJX7Foo5j42mMd4GqyuoL/ih2DN46bJdDW3t
VPDurBwH9kYvPPPAa+V5eh9Lgaa2YbzI0+GSt5KjJHzNVQIfbPYwKn2zWCrRV9su8x5Sb+JXm0PH
Rcpmh2/Bc8aRolPVsj06iwmBluuImt3NCDuPMqPEm6fdsVveUMbxtfI8tMQ1EZvkT6LgsZ78mdxV
2v1QQtVKcg47A/toRvog0ljMh+c0UcuDwfFUr70sfeTQJ4ItwbvM+oZ+ZhGiUuBD9p6v/G0jrXIH
QBKol9sJppxKz0/eaI23BjRzf1PlMT6MxZ2a1yQf3fM8J947AMVkKMq2vLftInm1lEOKCoa0YJNZ
tf9aJ4V8bm2TAlDweL/G+AZAERlxQIWCZGDD4KLAr6Q9HDwuIiymCN0wPsAEX1HJMOJwuvXMyZgG
Vl5/Z44o/wDz0nEj/WrqbAE6Gen9Ym9z7kjrE508vjvO6o76OuczUZf8scq/tppAm6wyydy8pA83
CffIYNVImNM1XZNika8HlRD1ClKjVS+toALvFh+yNVeGxeXnNYuyaBuCQ+lptcPLxWWMKJKFgEaL
C5xZreUdCpxA14B8MQTEGpw9Y9am2OexRVvSBuE6QXPUN3a9ZvaiH+JVPJqTSyRYbeHum08XYSlS
EybXDSHFkPKfaG0ZxjuDyPXuZrR6o7+fkc3E+3K22X4XIGrh28wxq+KRcrs/ElTcd5tYYohcpLPG
q16SbOAYcC21qfCrfMPTtya+ipgCXu8xBLF62s7HLna5kQtt8MURb8U69uS6KDhz842ghWEP/ZbU
PJE2sAlEkHovugwmCypWyEaBRKRoPl0gESnnsARPV8VrGkUCvdaPkz7/gL9SJS0oSvjodhyMxXPP
DoGOCbCC29/h76jRcenEiAmxLRPM7hbTb0wX3E6noYM/vh3LHv4EYFb9HExxV3xBHW8htXVm+ri7
ypSWdYe/nIUbEcCWkPJdW0FlwcvE83GVWjZyTfovyNWNLDE/ZMyfogzR1G1tm+GLKyGONgsHdplo
XKErmHheEcXFCivmxlitbgCM0frEW/tCNa5WwLG4sI5Tv3KPxqA8DnxOThjtc4LHdNg7revVaK7a
Oa7ZZJqrFr7Fu7WlvLEr8wM8WhxXNWKrYoUyZylBoEdRWMnHcoj9LytOMKpFX9+NOOsm1XfzDiGN
fvAaP/ng2rLeVTykSGajlRt0cf1B4M/ZW7WZxBsawW5kjn5/j9O92JDb1NlYERmDZm1SvrXywY9C
cxj3izFSUEvY3HWfMCitVHuHh726cR057ZCylg+EdLUf8nBK30invFe+qfNDTz7mvpupp80LGjtr
sjcJaN+3qnKGZN+vFG1QR2JbFt1yKo2w2IPBADTUKdyKZEez7Um7eeKh077UbtWmW5pANedps3kG
o7BeWqL/yM9YAd4eDOZbfOtILzKJPyv2h69Z75PZO4HDs7A571VpWbc4PX0Ek6ZbQ9qeKQe2Q2/J
626omkNQdvOaD2U3BB6DTktc8ZDHTXtAOjptez7jS170CHRpAXlgBmIhd3MFQ7wbnfhN2FK2G8OC
dcwIvY1Bcnewn2fPuzXSsbtmw55ppNTzlTJWnSY2+N08gGcdOYxvumnGOV8P3pPM5PLZxBZ7HQYh
PQK6UOUfxNM/6WAoiTCz8A/WFbgzqGF+rE+6prIDogziE5OEHs07YXWmwliy8u8IUDZlcx2vtIrf
10Vr1fNjIQaHzKW3SqcW+c3P+neGIKSIKsyNl3yAzMnYGKBsU2P8/nWYw/3yOrjgYIlQ7Vm4fn78
dDJtYOeGSXxyMDSzp5q4si4Zyu4ltf2fv9jazuZyQmkJf4bCQIYejIQi8BSsQcNEEzsE53rl5hK1
9vuX+rWQDUwCqCCk4L5D2v9TIdslod8atBhOtgdn54KDdEmQ3gxr0sNAiOof7pK/eT2k+yjmBZ4M
x/1ZLSWChmVbVu7p4sL/9ggCvc4Tw62HlRRwyQD//Wdc77wf7xE+HE4QHip0OX4p1ucqcVD4jM4J
vCrVlW+ssdNsqDyBa23xDIRbw/PIqOQqvTRyHh+/fwO/3qQXzE8Y0OOzLNf8SSLW1E5nalIsT9NE
x1opw77SQv0ph+RvXwXfSujhbmEc8tMCLGNL1fT4vBNHeTzoGdl8F7v6P/8sHCiZm4BTZeH99Coe
U7cOPKN3CqGXbr1sZaprcD6/f5W/uU1cMtVMG3fEauD56YoVKzeyzRr3RNI50IVLVKmcFaCHC1R/
bLVc/nCk+3X/Yk9nD+NjMVLkZX9c4Uhk4lmReXkymth7Ecxe0ZxISpGpbACjBzPWV29YuEV+/1F/
3VkYXoVoJ/i05HH9/FHhhDBObV3rVEwEKcYN++ToIcVA4hv8IWTrbz4iN4eP15WlDolpPWJ+d4T0
S9XzUpV10j392bkSzfWycjJKhxvmIsXT613zzz/faoIiS5R52i+2IWlmtZ2idz5domrqCqRWaQbp
gYMOG+nvX2ttTfy01LHuYFBynAtq+peVlgZ9YLKfnJZ+COEFi8pVpEea5SNk5v62AURURzECgXso
AJwqqLWGW9lJRPjEgDkcLhoYDgnZnDCcYT8ESw1xgdZ/W/7hsvzdO6X1Ac3RttBqWOtq/u67ALSv
iJjGN25VNi+UxVn7PkditsanONxq/4+Uqksy348bIWFOrCoez2GAbHZ9T9+9ZkKP2SIxmVs8IMpp
h9qL88Oo9fg56NckyxUdw/2eg3jpJhJ6pFzZUJccL4JAUIh3yQTahyopO4yzgOrw+6/v764JOyX3
irDZJVfJyvfvz+xwjsqAVX8BVuWmm38QiWETq2TXWaQ6809tnF/WnocshdVAK4dbFDPWjy/YZcNa
9M/LSTqx8zqQo4RSbU2PqvVKrvj9p/u7F1vN7ViFMez98hQIFis0aXPj9EhA/AO0JrlnCFbbAm6T
P3nLf3kY8Mkwt6Nvttcn3s8xYQAORDvE5nwCTcDBEncedxYLkVPi7z/Vio79ccl5bJdr8eDy4VaS
3o/XsLTTTKMMVlQQBMDcm5zhpo0RDGPxFoLHMly3+coCcRInuCFfsdKcSBjQ4mRbH4MMRx/J2aBP
YDAVt5FJLgC8CBg4khVBK4uul703S3s9nncFh2NloYkZ64ZgmT9sHr9+P6DkQyCMPNdAQv1cCmX1
HLR+NQwnwKzB9pLfVqk0O/xzHB5MfRe9uOegSqCl9wtycExMa5Q67U+9SWhXYOHuiLqmC3eGhdHf
qfUf+4fr0+u7pe/wWEMMz9L30eOZv3xLDH5s0fWuc/I67XzxPEueINyG7y4NEc8f6Op0S+m+bfCb
/WGns36+RXA3Wkg9PUybaDUAHiLS+H5dO2U8Zo7K8pPAZ10tWzMP8Isf4NJO0OKVjoOPnigKZ0vM
jBhuL0GmNWgRvCTjXGObtfL50bzAVpZi7dd0/TrYdqaePy8+91FfeUN+mPj99/44GzW/SWXuMYS5
kdO4JObiwWW6+q5fby/A/lQP89iL9iT7mTm45cGSc5WmNTbEBX2/gsYRWSedJHAqQB1ZnIEFA8Ux
QZg8IE7Lb3tvxOvqZN59MwtjOTQ+mia62DXp135nmTe0pc0a/JY7Yc90+vZmLBwfCWnZLmrbzN3C
AXrJTirIxMaRpcugZRJpB1J96jIXg19jStW8YvWpG9aMyGkeTa0oxWeFMJSmuJGzXpCmrc1QggTS
ezlr/ozmjBQqSHU0vUNUbunxGwoPsxZ/u3RETl+KT1nEdF7Ccq1rupa1RoKKO3+lW54piEtJz8F9
7uHlrwoE/dhqIsfhnjRlc1MknRwfBpuQEFTyPqu7EVVbPCJw5XnRT6Po9sL0CCUzreAm8bymePRb
MXzWg8mnUDZKLLyW9eSc+07QovNVydeszYwf5KPD3FO83TerACXcFQSi3kiupqSjMdGbywqEKnsP
/T/xk2Kmc0WMHY3woJohdUqbiMANqvhYfFyUXV91OidESIOkWqAdriyi0KyZEkZpaQOFrJV0x0eR
QZ7bFtwu6T3n1abfiNlHYI4PwrmSsh98pvgjmLalXXMGPYst3F0S7iBYbhwkQEDj53RkLNRVqg3Q
LKMWMrv9xhZkfjosB32JPSOkhS5jMpm6f/pGXQoy0p/PdRp41q2RAeD8VgfQs+fuWxKPVkPqNfTN
CLS252vyJDRJFsvc6K/huMT3F7zgtxacW068GTvV4slZA/IyHAExQt1BtcdvywqTwCrpZs0oH3TW
6ypx7mnOk0cntIChRreX3rw1Oit6wXO5i7rA42SWli7X1RrWnrmdD9PHOWuU3OuMCcK30QxB26+x
a6+FROJQ2wWN77xWIl87sRj+MjSJHH+0MOnAXx5/vjfRZEzpXfk3Lt4XdNdmxsy+CQpzuK7ChGVa
tQaTBvJ0uLBOLB17j4c5yR6GuuONCJPeyb4treGxJpNBf5i0b5MiWPpuUTwGTains6tL8eTlee0g
6oyz+QsIW27ZPOgs52EWsH626UxtbLP+lF/xPGYMQOJNSruCe8VhmlOwgkfbf6YwJ9k+IuutWb0M
mWxRc8XxUmUbtnA3PyE2ols/w68QezpoS/A+c3InPqER0LTa6JCPK4dumSDd/3dO+i2c5o9zUp4q
39Usv8TanLMBMvrAaDr7QTq9Po3+Mypl6IkbjCaS7TLypEXxn1EpQ09n5URYVAz/npHa/PEvP5n5
L4jN9DMIhVmNZe4/grZ4wU9FMBUIaAqQFhRVBMr+krma+cDPinYorgBPLWc/KRCtWgOLcak4ZrsE
bB3HzhVI25Be8HDrcERGwM1JD3Sa+S2Y+66LmD0gfmsKD/RKKGa2s2KdDfSZU2z92aDEajFYEY6Y
k2Z/HWfYAnb10GKrYPR3DjE3HHmX7GJzinfrVqKg/uLnwQpCyrJl36d2yIyPwvCRgZC/6ck5PGCt
0veLz/tt7XQ++NTUp8bVrHuv1vUNbxN/E1JAnGBhvSCRWi0iExvRTJuSwLTUIcL1WMLfmvo3hGNN
KJ1XTGM0403yP8vETjDGhL5hvTNlnGS7ako0VrkiNdz3qRkCT43INBvT62a0eeRHqupadd9Z/uqW
SpBpY+g30mDfFLNIHhU+fSrLouqcKEsqM9ij8hrNrZEyE78Szvp/JiIN/RfdF2198FAXRwn0awRT
8yoiQp/FIEsg67CDjSg8Qa5qVHkxuOeoq5OP1TInd9IHhNGYS5lFgw/Ii+jWLnhBBzhiWxEKDWDd
+YfJW7Yj/7U+8/tPbt7JWz/IzWFTmIl9RKkmHpbMahBlx/KlLx9o4paHqq/MM8e28hCE+7aXQb6R
nLGv+0rtO6dDRMNUhxum9c1oxIqLtSWMH6Q367dF6xYvZooA3S9r2CQM3DYjcSFfVrPxI7W7jrpQ
d9uajJl9SngcDIPQfp+7KxCAvXGb+Viys7Ae4XmWR4rc8hHefvEgNQ14OmyJv6lVdzCE8k5DU1/p
cH6CAyT7iNCa4aNLZNtjVaT+Vtt2dlUkXrUz1Vhdc1IfdqhIwLrCV3jbSK+OOkOkB6gA4ScvIcAI
/lif30uGeK+JBCi2QRJg3oZzsOoEc2Gcatr4CEaRFz70QzsfFMzwd7ZVAvRsrfceyYDJxnKKTxmY
O0KVWFRMV509ODXnCgiHjCiRwRTb6kuMWu110YXYhW2DDkemyfjaL8MuX3iQiVThUmvVtXRS964s
hnJvS8J7I+zFzbHnEXjF2M87x40v3oOhC24Ftj6qWTVehXlRXtXOHDKlb4angbn+HQTg5ljYlX2t
GF3fMi/Dv5i07gPkaWLKZZu/dHWav+cbLQ9aT/b11CzlcaprcikWp/zUJqMXY4lL/FPW28t9547y
phoZzDMXE5LAtcB/nPORR5xh2Gwrts7O5NPaD+FiesiSWRLHUvexEbVBlp1qL7HvpmAabmRvZ88U
b1oSHrGCRQuZnce06J6mYlJvMugMRHAn9c7QWfi+ceb8XS+98Xp04ZnsNJjSk7n4i7UXVYqvzQzj
q3bR6jAuZsJpANd330n3qyv77sBRZn7WuVVsk3BNFiW/a3TjMwPPehtPmPDJ79XoDBNye9rr2UV1
HId2hGlx+jzViuKkqMujyRk7qt222QoxyAMKY38PHFFvF+11H9vYna7NTmXkccwYW2tHPeSN292m
RTAfm34CZDKr+WWCAPkJOJt84ILEd5AppmcSJ8RGOqrask7GbVPp/KjQnByggnpdBIK3eNtmwDT5
2lkthur2oV+0n23iQQ6Ig9En69i0d3j0V0FuP977gr7MRlK9bnIijKJgcK2v0BxCA21YPHErz82W
GJanVhfynMbVfSvH8NZqrOTFClj/ixt2e40jDqHunJlntFrmORyL8NZoKuth1hICgxhmdCONKA9h
qe/KbsJbL1ioNKUTZ7s4BKZvYoWsLaP4P7UNOFtmEKBVJrs+Tx2Zr77NVlOXNYoPSh2rc8Qbb65c
8r5GI0Yz6M2fmLjrng8dQHvEq5sfh3noPhaeT0ZQXpx4ltDi7BoLRofMrsrBpaeE8fZJ9PnwmPij
f8uJj7ngxGEUbWnRvR3qKbzVrr+cJVTN1xaNJE80oR7LjCjSiNXj39RKzZ/xA+bkciade6xrV52M
pJKHmKDbW4kV9mSV1jrl67p3ynUH0j7neDs7FJg2Eu0HnmwtzOap+RiMtf915ohRRt6IW4cR9mdV
6HzHVDqEMdLuFQCb61kP7tYX5rgxyEpZqTLE4AaigFRuDqV8batAlOgpULMAzTCoDPFrvounGi+1
z0Q2cKss3rh4YCHwcOohmbp7DpLa83YO2OWPdpIEh5r0w/Mk4uBaBrURlRrHXkrSbQjsCU6kxfON
gJSxvB0dM7zLg2o4FwQB76ZgaE5dY4zneKS6zYnLulWlj7BE1tNz4LicV1ps5ZvBMXQQDbaaHtpk
CG4WI5y/YGIuJ+KH0RtGiBkTBOmj8ZSmLlExoCMOujAaZI+Dkdfrpt160bLE8W40g+ZutanfZmZc
sy1J9NAEYZLLHLvBwR+byz2h8MhD3EX9I4hZAbwQvBY0pfdmZr8y92rORlLjuE4SMBamtm/U/7B3
JsuRI1mW/ZX+AYRgUAAKkZZeAAYbacaZ7vQNhKTTMQOKefj6OuaRURLhWRWVJSW9q0UuPJNM0ggz
4Ol9957be4Lb4GLecWTWoYdU5+sFZN9nGbu1B1OyVOmG8hfzPJDTPsSQRChqq+q7OjatZ1f2YwjK
tNg2TW3vNAcinI8mCNKNh2ORw5DSaksdllXv7l07Fh990tJIafS0ag3T6D0adJttK/TPrc4p5skm
JCqCUlPiDqILUFRznL37Iq7cHWJRHUy6dSOJknHZS6GfG90AaO/MR683Zcgps6GIMKVBWVsmbx/1
jbvHyaVo5ezoII6W7k6thbrLFwXoivzRfrawfa42FORpwiG/i4zW/cIsYD7NJHYpOrMt94csteG1
rKW9jXL11W4KN9Qy754UdkdYrdZ75o5JdnuTW17sZ32WUMzewhYl6YmtSlB1xkO7WT9S1ZaN34HX
OZrDvLFrHm8LhCbemqLblllu30XMppRs87AenFxk20mCFtlYoICyYOYmfIEX2GxwEL9AVS9vceII
ctqrLnY876rtKPDD4x9atlpquHvyGUCgDarMoSykrwxoTseWmxBzs0T7QWVREINGMOHftkZ+ADZl
BLyzsQPUCitrK0h1sY2tGV/HDp+Clk8PTnvtyoWyfXD0BRdD3kx8TpAneXN47ncG3yQUIjd3uc5t
hbUhw/TMpErDsqlPj6NexM9g2YtnYTIDQmNfRWBHTXOr8t47rbnDtBLb0UF31VD6MfZD3Hc1TzBf
jtEhHcZ23WCiyI5Z73kNfgODkuM09up92Zhx92mVAD4phsvR0KXyrUbeQIrIiZVDlrHh895jkrPO
QrTLxWtaY+PlaRz0cTMfQcavYczg/3V15CkTzlPspBP1DemFjYLBqxTHMneNbynS47XnFtJL5KAp
uSU7LXiuh0VzKzqAoEc0g9aFylrf2mR5T13tXiqg314yOhtgyYnfNake1H017XSLMvSc1tiZI8Ip
LYwypG/rmctibYdFCsAA0MitguFGK9JbOLjWuSOuYnQCVWfsSY+Tc97kuWwDVRb8YQBVAUpYyP9h
6ffRCQjDJ3TaVgPwgBi8tEzH22SBR261GFUCOcMCwyjdbg02rOR5Zjx0+WBd+7wppxIlq06QE0DY
rVdA+/MOWLcKKNWgutt2b4mA5gERJ1QW3n5vEIVDXHvREw5EZ6/ocz7aZqefE/KHAB0o84LFymMO
NuEhVS6Gi65fA/R0O1gELWKqBmhW4Z4jo5Itt7bOi8tkEaYrcGGnUS0cSwUr40+n1rvfxdo/9+L8
KuFCCjdp4CFDhmNWcj78q4qaRGIBoy7TQ1Z2HOu02Y2OQDK4S9tD7jwKvWo+FLNUxSMbDPLf//Bf
xPFr3ytcJdO8bmSJs11Nxn+WcNe0ap1lVSkkpbr9WLO2IhpSJLcy9/KHv/9Rv6wurj/KMiT/uZ5+
/9mSkDZp5mDN5Ecp6jlDPiMLTjCQKp9//3MMjvR/0cSvPwgJnmwuFD7wC79sfMmxU4CRu/FhUNGy
ZXUoDg7lhmFRpf0dCQgWNKOX6CkXvXxTFL0TdFnj5FYj08bhOkr47f7+V/rnS8xCkH0UfOOrX8G9
/sZ/WtANei+TnlMGmiXRemxzy87Krg5WquxR6PU4aT/mYeQ6G210/Pmz/9dn/1/pR4w77LT+c5/9
bfsZ13912f/+LX9kUAmaskz3uPMwAmMV4ar+kUE1qUokPiWxMeD+4Kv+XUESzm8m5St8H71T/4AX
/ZFBNahH9K52qp8rIkf3/jshfNbJf32fU5PB0sW1MZ4gbtG5+MuWM+8GDMyDl95luWdlXmAxWDV+
G+fOrRcpIe6F0yDzghHk/hpFHqkBfxpTB82INcp8aX4mtV1yaj5FDXlvPSS/x7ltOWq5HjjQKH01
Vvk+Xit9uuuLRv9e6gp2BDU/ZFSD1kgk9LTBqOMET7+Zy3FXewKmSdJkxzKrjB8WhQww8bpGvmtX
1PZMsejRzUWDkzKGtNFDhiQFFe3itV43llfot3me1mNQWc4w+A0UjtxndILks1pCe3Z17V1y36f3
AI0WMo1LFo8zRwqB+IY5JT24oz18m0ichkJXnuO3lZM8tK7MiRfV83IHnTLyyF1OZRtailfsy2Ht
ZdhRR8sKIQFFAFGFvsLrs3ly3lM8x88daLLsYtNCiJVJubdpq8OtXDhjpPDcKFXsKfOg1MWbvdHv
9D5dHl27pwCFK7F8jZa6wv3tQR5Y5ih+ZJkfeX5Xo0AHC7/+IXWi5LRO8/yVU5Nh7xwx64e4ssbQ
Y6MGYMXICB66vZPgUcOi/IUNTgu0oKEzQbpjedS6SqdwxmYjEZTRKrmBT+7gW4XgLYGsQSu1OydQ
ZNF6Oiy5hbu89uT1AC22vLMCMx/LeYMwPm9SfbDCTme7TKY5+eG2BcUccZrvu1QM2ym2cFdfQTFD
nbj3zSqoLsFnHG9M7PD3uVO2R0JzGK7KxrjH/j0xwZWUTwj0Sb9tbef7RGJ6M/OhuTCirVBIlrpM
yBwtnjS2TaWpG8KC2XLWq4FR7Ah3bpIKfHXVSUbtrGTuJO5Ef6/Im6Q+rFVqCKy9ZAgqP5Gp0/pD
2VGiEeUoXD4yl5TE+QxhiU2J19q6H7qYa7Uao/tIkwVzlqvNnnqh48OFYFoTz1xwtkR+S+M9nR7z
fCXJMOHRH11HrXcDszL5XjbuovB/urnrF3IptZuRDuMOyuNcXzpNpjdjhWbpRNX0ZpYJkc2c6qJw
wYCwHOZ4oZWhQ91FOSscPdkvWWHWe8jfheH3HPaIGsPP7PfM2u62itOUZQzdcUHSjGB3ajqM+WRH
0o1g+i1pvwEdAU5SRWocb9Y1ZVQ3NQGHMuFqbtR4zS7rldaufgYgPL7DMZfCsSmH0j2zAZwunNn1
HU/NYZMgyNIUjlIKvImU3KbQ3BTFoS5GIA1RkeB71p12UxZy+mpSNr7r0RQhcuodHTx9tt57g/ah
rV7FZ4pYOjgO4mv2pa+tbt32TVL223hY6q9zdIVTymVIntZVmjXRFNVWO/5LrNpwzPt+z51oeYRH
S8zCtB08oCmQKGdX6Ik5gYONrINVq/YHQblne8BXZaV2tz6OuUkwYsqv2Zg2WuaNVJpxsjpGwZWI
772oJj6PkfCyMsxi7mb2QLVDvjTZbp0teczoVs1Jv2nzfPNzp+paXcVelyKbnZRRFxZGHFFpxLWq
t7Fas425CuteQ7AEdzskxcbxMvMEjccLMc/izNdSdU17XPd3NG6nG51ECdc5F3H23jZu9gbdSnu2
2mJ8vapxbdjWQvBZE/MIUWm1wtJwtP7QxrEICoumlJAActye+AIxIPcojAa2yeo09h3JQvdIvt0G
g74I11a6ny2FGDczy1MWfQ6IUZpSYyLXoxr3WtNadRjRpQ4GsrZLlrd1pQaislh9n9hAWy/QM74I
3sJ4yruZBaBX6ebekZN779ipsYn7aNn0ZgKgl+C6DsesZ9jS7CgOYF/OD1XUiUtRmpTtlS1ljOep
revz2q9OtpNNbX1t+vkrut7o+b2Tsmk2UlIFdGDpPUU0JICHM1QV47IuRvfA9iRrAzKnc3xvzDhQ
sFSJYlmXfWmhM9EXL+C3Rkf85JO8CJkb2/+dp/4lsvt1ifZ389Q5rarPru7f/rqN+/ldfwQXvd+w
fWLkY2yyjCvb/d9HKs/9zcQTDU79Zzbx56Luj+Ci95vF4cgmI2derZQug9gfI5X1P2lDBcbwy9lB
Z9pjknIRB/gFqWr4ZaaCiu2BB6Y6oNK1GlA2LFV407NRRfu0N2YV5sLqayAYo2q3s4bPO3RUb33O
c8HBsOQ8Re5r6c7zwu0FXjI4xi/zWgjxYni4nTZTZ7zH0oyfS9TzII0d+8soRI+eRFx7nTwtAgiY
2RxDEs09x4gsggIYnk47nsX5vu2z6uRSYrqHenBftL31rlFIs5xIh6H4Ccfsb8bME9WzlUeDe9Ot
V3FtgJWKoiHgWX7PfoYpzW4mqwY9zEMEW5du2qx5t2ysVif/7VrD65TZE9mvYSy1c85d9erNKV21
zbm2j4COSiewzKrOQ1VE6bNBF5FPGLxaQQFkxB2EQ5mb29bNoyMGkCRun+zMOfsO3mIJWYWmQadz
HvRHYja7zEyfltzK75yMROGeL7HOYF6jctNDMdn3lUXRUMsmN+wN7Y0Zb/aJ2ZfTAfcGxo3Ks8IG
Ky58P0m6nOBAY4fwjbsHQy/s8/hzrdAPrnEYkG1w4a5e9LKW0n1UV62g7en95DHRWxqFZcouTlSR
4ZQAoZx9Hac2Ca9FsgFat8vfQI1+A+zj6Hh1cWIFRzB1KMHU4jSKUIsWQOH90Mcy0GKVhG7qrA/s
DAWlG1FMWiqH/U0SirIxs5945k8r1Aq5oHgJ+py3EvDnngYt86taraX0105bn7zCLQStMZOb7gUr
0+Ilhe5UPcccNLnbDnheZi2c+gKmwo6s0qJ3hyS2K2DqWcH9+Q2hq425ckwWtl2Al+ngbDVKXFY7
olEJVTdESjIOZEkeZBI5oUf8Msjza+tGapMJFzU8hgRko48HCCp0sWrQ/NhmTGGxRmPQzshdleY+
5bC7WBwc2PSe7UVm/jrRrZbWF9GslG3Z+U7MZcT4X20r5tpnTUvuZwsMf8uP2cZMD345Lq+GPq1b
Ij0QtHn8k27pDk2bJOHqNNlNU2r6Qdki31KBbR6vcwKTlcF6EZaUT2tZehRYu9Ev6/RE29R60Bs+
mqZTmM/eYn6reoQt+OiunyU95ZewMrd15fb9EZEmO+CSem9x9xzZqcenhqQQPOhSD6ky2RFnQ1pX
w1YgQuUE/jYp7ZFB3GisdJQBZZC58tNem6/uTArSIw3E0lFHfEOPkIEu5ETj1RLfVFdRkkiE2jXZ
+kj1JKJ4nRqw/Gw4km1m3PHbZ6cMPg+0FoI3BwLXw6cqaGWVCSs+lw/bvlHjJncxrFTx2u/rpjlU
k/3YWMVDzvS5GhE+sQF0oLk+wZ1hruq8oxtPD52XHjAOmhupww3P+OvHDAZyFM9d0+zkMp8zU5t9
z4Zu36qiD8doBW4eiRfHIkY7VSV82LL4LITe+mY1sYkokuEx1aqzbAxKCHswlQ0xz3lJ5VkoiDNZ
ydpOpx3aNyXuHH1ICJvNbRW43jjx3lKdUXE9nJ3ZlejEiTfsZVt8sJMjtmvq3tHhdnkcWhJsc2Rl
l8Trs/2Az3nDp8K4R2O8HxmKNMmLWuvqMkuR0dnH3SwfIhc5Muu0k1KmeEjNxjnWqk8CLhgWo1l5
r26TfNW1DnuROf9I+tLYx26HZTBlK+0gU4Epi7zjsACf6Lit3/cWwnO8Ot4hz9yHyGnvOSLqW24T
8lRn2uTCBXL6L9xXho05uhElw1ZP8yUTUND0eb/TuVBbvW4GEmZ28sAJwzu3s07aGCq7yMrXLkYN
JSJ3C9mBJUWTXFmprr9W3UPnVNxdrmfNQc+2mZVb/Hq1eEtEesmthKdDEyHYG94uzfqnosqdrVmu
0eOUT2fFsBfMRp89s5x4tukE9QttfOtW7ytNfwdzYIOkjEFty6KAbGFO225qQe5nO8/MIv6Kjbhc
0Tk7lgMflb3Yoc3afK/35pOK3Jw3cE6yqEyK8WQ3k36hJfZh8NRN0SUvTm6uPm0foV4L0LidCill
+Ca8iSiksIP8ei9VmryTnbXr6At+mLl0V/0hZuqHvvQtj2Lja2FLZ9NaLh81jUMmhJmzu4BGaSBq
SrPf2mNjnlonk34zwrhhhVwnQb4UclfMw3pI6n7fq+w4plG+6ws0QJbR144IbcvDrAhQBlxfTixN
EZ8H8SE0rpff15q8sEkS90kpNJypbXMuBlY3yzTWocrs5F3Njggmc4Ch0/BMmIpnQ4z7KqrP3rjy
YM08LzRhnYzkEhoaMz9GKKm0qXzN3LwIR14PQd46DyAwp6dxsQ5Gy4FfJJE0g9i2V1alAl4T6wog
WbgiT3Zqx9tFsxa/G2LrNaoHRSGukaMzEJZUoaS1gN2zVd3F2oi9o27B9vU811Q6AYuvoQ4ahsEG
bFDDjRlXEalrEzPhoKfXmtznRJuuj+cp3tSOR5Mtm0bdNV8IT1e3eqxg4CBbizj1AXgND6CX5cHr
8vUIxfEZ8UK9a+2oxfuoJKu8td3JooevMCbYRriZxj3PWTi0vfcBvuzOSNw06MXUP3R2dTdVmoah
U7u/Nrze5nP6pWutdjvMkIHon/giO1E8zWl+NDXC6AQJRqDRRfON26vYT7Cz367ssBAuQXuwZs0M
MwCpO6cA3irhHgNUEbzYbnz1WEaGlS61cww94EV5sKfYnsofzmDHm4FYrW8nVvFWSxc1Z9IIdg/y
1cpt9AdZui/QB9MNRCXUEzfJnqq40sk3E2bwXNivljXXm1lcP0RcsMy3KCnZNuRR+Vzz68VtV4Zl
9p0z5fuia+6D51XjF6sDlEky9lLouU2nB49sN1MGNKS0FQkm1Vb4Sm+LU7eu9T4bYH+Rco3Phlns
+xw1SbNdFRI4gn5UAhfmdpsM91pjySthuPnCqXxfs4l/GjsoboaXAh3yqM6+4bD9vcnlB3dnVqrI
mzA4o+EZBtfJQWTbKa9dNjaSdRgphwcEZleOfNYYJDZ14yzLM5Pks5VSfGE3N4DLaNjsu+WmFKxD
p9qYN27SfBRxaQTDTP/ynVKj8cgNsgPgMFiFZCs/JcVOVDE5Z2idPLw6rXptiBKeYgS2bcEs+KJP
rUU1qCwkZgKxWI9lYhnvGJydd5FWCf0kfcw2P2l8jRhLiA8935reVewh8cYAPB5d+M2gmfVNZZm3
EQcVoKNT1Q7R8UqALpk8AjSkMU6Q0QxyAqeWzDLdA2P86NEs2bL2LbyAlpEXgG8HENTfiZU5sJbd
dVOSXwuHKL6GxWuK/2abbZgAvN2KIwQsrBY4SzcFBR4+x/ZvYw/ex1zV4FcqsjZ2USM5RQ3Pv7ze
J4KF9hKpHs+OUewtgr9+0mbjESU2jFrrkiWZRWzfaXeFYmdICzxYj578V+56YB+SbTE27UObjGKn
G+9DkTAwkU8OszJ6xgVOtVNjAnMT1sZJlNp0dsuaM2P15CxV6DbFfq1435UtvhaCbkZQ4+JD8gCY
ViApsvQHrS4dxM7rfnTNk29Y9GjMbbytLvkTl556nuuqDl3dI6mflqfJSZdNZkigFjOjIbtiaNWx
q3gmFvWhrsWDR9h7hznpo6iGZ1LuNo3W6z3AMDTm3l62M1ySoFX9RgkKtC1lt2etncdtu+IdJATX
0QJels9zDz6KbAGPukUThMVgU1l0Y2QJAUffzGqc7uX6jMsCQgHchCClcIn1McLD7K448niXz4WD
P0dg+ppl9OwaxU2TDOLSCq8Phqb6wfDb4VDs0CNXurm1HHCcGEGPdMl2LYbyuQVJuCkE1TiNQAZi
6VsxdEv4iVpWnPOYm8sy5eXW07EnOTJ617s2ZiM8O7sEX8p9s4Am8TrHAOOHyDcbino9lV2qeRku
Jkipsm6mYAXbjIdZXy5m5h01tk/BCvE/cMeRQKznTjekML/XnDcKQ3s15foWK2fnGh1g857HMI32
JN3XQyTzMVw1bVckPzTZICk5nX5jdJnaA6C8a1LrVM0Jt8ekkQEWH30L9rJmXm2tndWPO7NmSW1l
2UkaFg/QTD/quXy2aYG+9s68ze7wEQ3xe13nvH9q637oz24d4QNce5/jVPxN08wRz1xx6BHyA6C0
N6snv4K/3bSeV+9yHo4UT0t1iSKkbK3SjRshqKuZmM60LtODflg7WoRlrF/yqJ4Yz7S7wWlGCRR2
XnkkZBEvlydBQxRYJdtFyu7Q8g7+trTJp5VPvEeiCRSfZXY4nUTRj35il68F7Vx1iChfXnhksUif
a6tgwKtbd2MmbXU/gTnZj9rcBHrm5CyotZhtuIl2HNQ5IUxzMth6EEbgkKOa52mQBcEDNH+m6vzg
uUm1A9FI+fuyxqdJH5xtWw1PS7sCwa29W08O2V2VasYPO+2G05qkzlFZst2D88yPQ82G055E+yQq
zGQ0jb5xhs/OeSU44Mc6/Pl4DMaujm8sHPTBgBn6jHorwmad551FI/cmGzktja7Qtj0po02LkySy
qmo3VgjmMRwPnyLeDOmvjzdoG5QNWPptLAZwP3AOQyCh0a0DtueKynyXJbGY0nSB6BT8xRhqz/DS
KqoXloPdjqvfTuMFHAZjRZcAhsm9b/Bc0w2FenBYSqCZmsIYI5grYX/yf995E/Z+DlnOzLjHqX8r
TCxs/WwiLpIpoESyODA3HtyygpxUlOOW25UdcjcHd1raVYgZaJcl6pbDlHygkUzsOAqjuFhz9jrm
nsckLfT8zKOap9DEaeFCYdqp6iqJ+TADPR+BWRtyujKJoPi1YTYnd+l07KBFuu9yYQRQ9rAr951+
wpPSY4y1fjTrcF7AIvjXs4W5pheDu3sIUK+8y1ouIxZuoqA5hTpFMQUalAffqZHxc/hKp0lkgEyB
jeR1eY4d96WWXkdViEH/m+Lt383ztjL0XTyhd1AvwVnGThZosyR8NDkAsUn7z7VWkD3683Lt02hx
xa1w5VAZOGeZVoXTCeTs1Ce8PCCvjtUFsH64K9t6tE+Aq4ZrrmyGluU48UkNqGFipTP03CNto90w
AL6Pboa9xD5I0dzNkJAOKYxrDEI4lVX/oqKx2ophDjlq8U4mdRP0Ywdz00j1y2oM5g5jBzLKykOX
DAYUJQMPK167jMLO0cmDpjEqj4POWn1phIZsMk0TXm4yH9w7H8wlXnhFgEZzZ+LkJacgbjkO9hrI
TnZKA4rAxojS6ZhQNuLbonqnxMC7z2KNCyntXTM11HjNFshGQ9y5qwdQXBkmhG5923e264u2hWjK
oKz93Jb5HHCypzJKPqXRXLrVPOXSeSNcQErlrTfK3dDLH7D/FMfcdMEDvmYBBVGbJqvg6qpsszbj
D9VfIZVa/i2hVy1srlEczI9BbtLjQQ8iWsmaefGmYqMFBBHjM3etbwjed23CDTrohtaZA6UL97Yc
RvOoMdMrMDeFyV6XQ/kIupcv4kkOgKqEx6Ia3P+gaTdJ7/pT45yQ0U+tbgMEnMlSzXkxbFFxSMQX
gw0v3XAbntBLM9yQ8Gx3ojMLz3cd0R7SoiGQxF2NHUFntDbE7KRJYOwwkfdPmnBKbGQS+sq2xarV
sotOkNoczggLtw96areZ8IzG9DGLL3YEGzgetEW/GUDSvXf57Ob9TWTgN2oH//+LXr/7rC9v5Wf3
f6/Gig+GC+5zSf///vrP7vd/x5/1NY3yl3+EPzX0++GzXR4+u6HgW/k/+sdX/qv/4//5/JeUeE4y
IAD+c2fD+Q0H2Fv1/S9C/O/f9A8h3rVhaKMOOjQZQ9L+2aP6D2+Di0bP0GGRV9EJlf45HOP9hgkL
04OHfGtBSyHv+Q8d3nJ/o3Ebpc5Bpf9pfPjvWBt+MTZc4d7OtapA9+g6Jrf+S/QYOGXWshFe925s
oDyTDqtuYlamzyUbH7betv1fRLj/yZqk6xBuJKEcLBtS/OoYYqJHClydZc8Tpb0HOj8GP8Pwf7oI
/4HRC1PIX31JvCTvCivBZsJW5Fe/Rm93+kgEbd4vfZPuJnNu7rEXjgGePhXq2oRvu2sn6jcz7aGD
ifH89z/e9n6JdPN3NfB6gQggF88/vF9tSHj60nFx0QoLB2jXPNFOUrgEj0aILjcz48xxzmYsI0vE
mo47nhXRKKWYh5HrLcqBKJa4GqTkcu4wxaKBGYzwkqqdLRA0vraoF9zmVqFBDZtVRlzDjrqrOUIu
JFD7JX8gmpjj1afYNhH2GEQcSo+lYzdfo7RZdhHrBuKEMeR+v24sAk+UT6x7vZlJ+lmmurTwwJ/M
eZzveosj2+R06g36HodqqhCWH0zf63asipFun2rZdRn5pMjQioB8oGSjfk1TJRQgfEvQXl+NWOcb
J6INN2xPrt12TvTgjVRNbfCk6/WBPxW0gJhue4O1Pv0cOzMeeZm625khh3/zCc6EBDsNIRsi7zWp
5eHggzNR+MpN23tW5haF2e7UB1nv4sh2kvUMcizdR3o5Af5KW/AgZnPflX10XAd33jkNDYJNv/Lr
MFi/ZHo5viASO49cHTNcOypyKhPL5uDMzcdCUjOIyRkEiDrLc9JH9eugr1yZRlX63pmoynInLGVW
X2FbIKu5R0tcfkyDWp71lm9Z9Lb74tQSq+oci0MT98YTtMHuS9ZP1c1c195NidjRX53YIuMEPVFO
QZMOu46iUER6wEGBITTDujHzBwVIl7RlfA08YCcUEf+Mc6gQQYwKHe9xpUMrEEPzMXd8nKXWLzsn
HYpDLbm4i0sCdx4QkzedVbW40J2O2Q7Xh99TCb5hRJ13lLvmD/Fk0PYnk+YiCPwHBYnSz1xfdB8Z
g7bUQte5aRg1VLZmfEECJPrWAJf+mV9TZSR9Y+YVe5PGeSK/fti1hrNmrI+B8Hgt4ORZRXucpcc8
5634MyZn5OmyW1JTMPtyJaIRDgln9CuA3xLlpmA0/jFxrntzC49K9SnKMqZUjZ7OOomiB0ePmg/b
09dzRQzoGfcRFGwCsZuipeCVZqT+O+cH4wnUFZncuFi3hsbftkNUQue5/qmvb9GimsfPBcf0ds0X
zIrNypUQTr3shMH7n24TYvAxBtKiy18nrRuO1+LJ21j+0AdPH0FDltSKdVFpHpLO/qabS/OVHoPh
JcYXgOedGNyOwyXRKVF8A+g4fvaCgRiJkzclILNgTrhQVMX1W7q/1K0qLXGLbmbfDgDOnqq0U6+I
yPU3jZwxBERCg60Z1d8sqOKnzNLsx1mCY/BxgntQiMnBs8XC35QScvFJteebny9OJnwIOs7mDzN+
GSazlFY7jnrdF9Vp+cMC2F36I2vIwOgp+50Lil2cSWdXWJtk8edoTnf2nLYfCm/NVffJWbYuiWy+
AirwbkC6A0Z1TKu59Ph6pPkFuytJv9exrqb+I20H8ZoaVZnH+9FaK8Hqd9Wq0NL1iam+maC7YIMa
xIPFws9vxLw8syXoA1hiYGgMe4Zdyly05X1ok9GjRgcG+Nxzaxqqy1Djeu95hx2Flt/1eqfdc4R5
0OzhQuNDuZUJoPi1vdp/3dm6tHb8GNnRpUTE2+Brj/cxeMhDaebPWLGNEBg1WD2B05ujVwhj73ue
mOVBq6juGkRCt4SDPwtN/6YuR/Z19khrQQQ30Ui7BgJsd5r7BhYk2JzjvObexlhaNyBnHTPkx+lF
rGI5a54al6BdoyPK+lHLFZuvogGJoLyoOcBfoV5Tm1mr0aXrl2k+1j4bhB9YY3oJqpsMxdBRI8pe
+mGp3DQ0S807ZUmszp2TTVsn4QPb4HA7pUuEgubJ+LAuXEjTGPUDtqVxX7r0HrNol2E9aWbACZiP
ZWVktHC5KjC1Uj9Ndurth9h4BH/pbYF0dDecICz6HPjbf1AHMTmUc3jaypqea+jHHPH3pkrdrWNM
3yqcXTcDAy+1avpwiCc8aswFnDtsim03S9R9WPU07GKyJIXPA1xux4THXGLOfZhVTvOAWdMgX5J3
eAcHdudJztHZk/M3aY+E8Kx8RkOJEcuKPH9l0V+7aP7OskMU5NzmOjitPFsmaDfCwvtqNfdMZ+QU
rkmQg+L+ii2NmwgiZ64QnxSfq7MoOnWa1ggavKmzwJlVR7N3wqeqo8Ehb/yq5h2Im8w+Kqedn9fJ
ykj1lmMgu4p428YatfpoULn6RjGzfTCXcn1SGU09gdF5+5kE2qEcouUuza11M5JBPualEoFjFiVv
95yVGbUTYYeKeu92gjVDtBjEAtqp9HUltw11mCEQ0NWfbGvZ4ArJvroOWwNWj5zko2X0B4/lS5MU
Ne3L5T0yFc/yVJ8OaYpiDnlj3MRa7L0UYEF3NHIYoWPVyUGCdgqBmGJW8mo4kOg3D2U/y4vRrMtx
kXRv+tTBJAgdTlt+QlK+JNHq3gB5N51ATBNr7QJrLYfPhEaUbjUOKildVk2J057YaluvQ+Yuwnft
yb0CbYvulEDjkEFmZPqnKsuy2Ai3cmZyjvp4WJvGIwOhtcBKCvuVVo6U6sE8zW5EH3cf1Jo711Av
wTTqrisjtl+9Udf3NIWgWhGBpP8Sxn++dRN7fK/p1gv6YrrOBaq5B+SEo6wZEVPlWLLUpgSelmws
Ei5vvzI5tNbY3sBtq1FH564rfGhX6X6usKoFWUpx+2JG6X7FMvluKqnh+6M0+3ptdILijEgZW8RN
URjrHnconE2TQISsFPgoAkOKtnMTvJCeX6Pnirvwj6oo5EZBuXpQuXv9DOSMCW6kq2gT2wMDUZKW
QZMo+5YCEe2BmgSIP2NqJVeJgr7kWJf2v7F3JsuVIuuWfpWympMGTj+oye47aasLSaEJFopQ0IMD
Djg8/f1Q5j2VzbmZdWt8z+CYZRe7A+dv1voWPrFpkcQRu/KuZT/LbeLyI1kzT+eJwd3p1+KrSQXc
XWvqfhB8lQUb4SZ8PqtcxhF6mkiITqX3qPOGsmwpGKutGPDCY7EqjtgtqkvRzvMBaeK4KeuRw7hd
WFClFE20SdyOh3tY1sZDFYf9cyrs+BoTvL2pXE/esuBd3kXYvGLxpCyNmmY5lOdy+qkyapI09ClP
QuYUdxyD1Q9bejVqvdijUadMPDHIhjVTtrydafErJ5bRP5MnwG9nNQZ2DnPxAcSlh3pnyPj8/TBu
yCFDZ0Cx9VV2cbnupqX8Db36q690cRQdH2FBMT/hN51+BiT37PXMUL9iIbOy0pGEMrpryC9wLIpj
LsLm/u+bCOvf9RDwSAT9kg9r7NN88TsrA/FEeR0vwtTYEM0pIkRjKYf9at1kTXtfLBXNjPNpQ3KC
fOsmEKEVVvgIyIr7Tw2N9RdbBf3M8k4QlDFW9v9sXulruy5l1qiDk1L548fs3Ss5moIw9DE6TQ4F
YYLAiRxE0NE+mZTbrHPtw6zqN/yGXJiV3Zw6e5jO1SibV7ZpznVIhf4yUnH/Khv8tcf/N82ftcCQ
fk9qWpovpt+CUCtQjuGf32yAAN0fDLs7kCZMamNXeY8TfmWEthnWE7QxGx5FXGAkXlhPDBODjclz
6pRXuv6WSepm36EI+vtf87Pl/OObQlYn0OTxpnznL40vjj6uEVTLB9LmGqhDoR1tuqBvLvNo4K5u
+wQKOzv7ybZ58EQ9FVQmaV59FtPQs4f8IRud5mQXHsmykVv/wDzk3wd48behauZDZKABW7Qgxubv
3zl5hn/5Pn3GegwvaKptcp+Xi+N3F6ILYUIW0wh4BpHdeiLCItuSgzTt6omhtkwrtDYJHspBsG5O
AzveGZb4FmSSEComoSlK163hst/uiQq9GVpBDJOUFcmxZKWaZmm/ARNI9I2MCZ05Iz8KyICx8o2J
YXiXAifYlxwlBzQU7tW0ErltdUm9WpThhQJy3pF0NZ2dhGq+bXrIUMsJI5zeeBji1ntkTzv9JMPP
dFHQOIgKSDCkpXE86t6xLo59zwGWIJCmkYYDtHbifFEeIOetGJ2VnMSftTp2ouae5fdypoRL2Y6I
+TUsXSBaZop3zM7lVugIkADWrEuG/Xo3WIwcYhYQz6xIsG2ErijeWhur2UkVsz9cmgi29ssIzJpH
UqeAqwOhQkQoIXcbBzRSvd2uXaHgKm74QJV4JirFYg9oy/zoe3MRH3NKmk00L38joqCPNmaHUWsd
pahpEDFQcZ9RuqMQLGwteRpT07MvYawfkQ8xrIjGrbeaQzjBG00pj5rKxFhLkU87bR7ovjliiQx+
AexH6FRlIaVHA9NiDJTzzScEM0gc+T5laA/aVKV7KAvcT3DZD2T20lAkldc/q7R481v6x5nt2tdg
LOx0007pQFPJdxfmILxO88yXz0PHeGgZm39a1+5zeyDIAspFhbJdsbJyg/obq8b6mwM8kXofdDQE
Wn5PG+fnwvsPLlNjYnwfafq9oupe8AB0L1pb9tFkdP6mlt6uYmWxRhw/jGtnLkAyTMXY7yxWBggd
M7qWyrdZOqT+fWm3/bPJDH0Lhb7+5nawVE2HDktadM8b+EQ8ARRxii8sQUd6kULeKj/1l00Hp4mK
qmBjB4rOKEJ76q9rd+YeIQ24slg08g+VOTffPzHIAXnQBMVQb7op6dEwOJpTIxumcvBNw5UOl0do
UnJcuhMqO1Tezes4+cHFGhmzdDIJL8C02lM6+dXFw1Szb3mA7hGQu6zx2aLDMKa9H6d0HywToDCg
3Sxz5kN+SpscICn9GXCXzkRNgnjDXnI3aF++I7Kk3Tbd+GpVRAuwqPeQ6vKHVuQB3X++a42Kx1oF
ac2FURfLb2CPxdFablW9nO8m2dobybDkzW10v9NtmbGTMUexZcHJZGRpXlPYZdUm0U5zj4mKXwYW
AZft8iyW6D2iZdZDtByGr2Qpepnr2GjfGKzy6bDYnKF8TTd6YLr2eRkKzQiGy7sxD5rx940TM/Gw
u6m5/5z4VDaXTwkife0BqAEiQRdc4GE5FA4FVRFgcOgjzwXDxXjAiA2+Bqehs2XguDDQGeTNaTDt
cslAaEySn20wTzczt1vFJjymGBkhmK2DmOmVCXPiAQ2oRhaM5pk+hZKsr/FrN/3AcK5S/MTxyG5N
z3wiE+gsQ5yZW7AOR0ZwEaIBRjusEmRv1Nsw4xKsGNzh9lmSzmNduleRe+4jBQ8qwc4buhdi3pgI
zrh2XmfbYVDmEr75Pc6YuOCYmr5UBrd5JNriaCzDFRvF06K9EtHpc1KDKcOEoQFuZg1gjz+pFAx7
GvZU0I14+c/5zedDUueATKsFrw0S+sOE0kO57Bv8fEVJsdR0Zr779dJMGV1KKH3HaiHXmFaB/bUG
UdLAEb4EyKVea4sZmtXFzNT6pVYeSzvBCU2ntY5NxeEOxOlHXYT1m44pdlqzCS+jzzlLqhpfISGv
7XcTI9d6zPPe2na0T9sO28RBZdzTy/XctMsx3EV1h/K4YCIZpj41b97yn/MQnc4pztInFL3umrpk
eQrQoL1ZAZeEM/fdj76J6m+JFcVXvydPHo4A1w9GuAOtDsNIj48TLdOvz/I2CJmQxuS0PpTjwBQJ
K8zG8y3x9PlssIAknCAkE2vJkc/ciSHqYLjO1Y8Nl0fFGAaXJqQMAU4lnsaWePewdJif1VTCDu0w
KuEMiwvrRDQ2/JAhA+LjhAHxMpOvcsE/VxwhMNbbhPLwa4e6UKLeqCnOR6KthBMPhAlTJsuc+ZxZ
F+KJNSWHLefYa90FwAy9Ijoxv0DLtowEB8XQMhDQ6bEZjptMU352nCYkaxrgDOJAc4XUyOVh/Jkw
XDh/FCqlQwOeoFpj16nfCmEwoCY29tlOI1oFReFse4DxkHTLhQ7CxfN5zGqfb4PJ0XTGnBO/0NWz
7JtEufQTnWYK1RIe3DK0+SKXXFpjHhlZDN3Al2lyvOG/RzES2jy1vEHS49lca4YZPeiReZkoNM7o
ynEbCA4FQ8TlqETPJ7Ytyvgr9qicnxLNzRDj7rdxRNF2MTLhniSpe10pf7rx4ac82Y3ff/gV3C6U
FPirKfCgEIc0IbKo5XtXsv5bNd1cHLOKmwwad3IVfvUGE5hv7RO6iWaMW2UAr8AEBMd5NYzNK1VJ
5qDVmEBjwOwJqVt6NyUTyeSQZZc6PNd1RAU5gQcZsFNdpoCY8VwwUv/8y88bc1osoUizemBYBPM9
SB4qSJGVvtOC1WFJWOqeTHRu6JSqMvZdDpkBH9HVQV6FAdRN5xvpoa+2Rx85UJf/7J259rYwnfl8
y6DY7+SbI+hMEe5jf9INLZkUc79nkMAnxjRWZCPKYecrmvhkMy+bGMVAZdsjVsGiV/fBSUU4PD7L
1f8xYf+DCdvGNISF5r9eVT7WvUr+1/pbWxfpHwOBf/tP/3NhGfzCNNP0PTaWC8UPjsFv+8rA/oXJ
mgtQF4LUr//kXzC/X4TpWoRI2CTA/sE3ZAv2n+z7fJehHK4iVoz/ua+9+7U/YtX7X/Z27ufm7A99
lO8yygU6EPA+LAbBf2xGIL/kVcuo5aAHn2dgmOT2uGaNH+6TqpE7eCzEdlRxFtyHqc3ERMBjvx09
FKJDkQQ8NuyeIz9K7RevS6a72hPV49B50RuQAw06BsE5i5zZPch2GSrQa7rn1BjqDVYKDJaj5kGC
9kFnHQImJJMXbM3JbW7VCN4KnDOnfm6KBptMGiPBwaViIYz3MPvOQ4aYrex5vPnh5OxyqvprYmX6
LgdMga5TD8bWbIB1Y6TEUsJPUIGesRORHAewIRAKJ0IfjTaSayXwY/Zgz0/jHNjHUKdmhZCuGb7S
TflIIcpIffAqIMtaNHHs1HqiZlYBDSUgP6+Ytp+ZXTqqPLiGnsJdlBqje0iXterWJufqZ8oPfnAj
V2NgpSrcWnMa/Zg9l01hbo2sB2aDsTHJ490LYTnU2aOZP4Q57T8rgeQ69lH1xDlRX1WHDuFMfmPs
bnAomZTGiU+TXZSFFdGTN2gOSWEK7tFITMwQJV9kZkUI0jEaR3rlZNpHKTjzII6D4C4qOLZWcJxM
a4OEnCzasBjrnR+UVIOzf9SylFf0O+GdC3wkuSCGcA8d399uAA994WRv9nOSjJekD8VOJwNrVDhN
9aNlNcG94XC1ZDkHGjg891BaTIbKqLWeojp3juDm7RN8FkL0er++5m0zGI+zU05bz8+sk9ONIwrL
vHc2KQPP7jAbrPOcniRe6OvN+ziXzde2r8WLNCccw+HcuAzKYwxcllEG21YliqjPcQrvNb7nFXCN
8FGgnsC5M+t4G+oWCaU70C8TWYVYFOen2Cj049+QhQZrvDnhRUrbj2HKmNiEdVZRJ/tUvHS5k5j2
adQbFxEt9dko/JI9iw7Q8nZwkNQxcXMXNd8o+wcfgEF+SWwd3jHFtOwVc2vvS2VNzk3SGeYYs3nG
IIX8EMImGhciT20Ag5MZwq/JslFOK4Mvoj1MbloHX5uhRm2mSNXDf+LZEb+PMQ4rZtR9M26Z18CJ
hCst+kNU48s4KU/25rFomil9EbILMQzxv8UAJsxXcqmMR6YRHU766MYvy+GcDqp7SZryFoxdfEET
mobfM6AFg1gJeMuOcYJO6eP/EoX5xbXNdJfOyFpNjLEIfBnQmvAoV8qmBidTdXxOlUBuHib1TZcl
DatX9ZD1VsImRoolYkywE8u5hp5ZY8fegdvbQJNuR/u6bQmrYo1QyjWrbLlJM9FsvFwzElGii3+w
oEE/PsHo7VdDL/rNRHjAmfS37AiWDR16WMGADi4q66JjRnzdOgxqfYL83W99nRL9ppBYU2ftMWIb
PzBAbRtiFEEUAUcOWNKwNgX3KcHAdZN+VHMXbzAi7eF6uc9W22IH6WE9zFNfX8fAfMDsJFbQlvjZ
ujDZxA5C9qFANBRIL95FFYCzzK3OZiW7j2zyb81ZRF8Bu4wHPTbFY0XMxjUb6m4Nm3SGsdJhMegj
m0oQm/RIX7l3vPk2bYJpjzxbrRNmyrvJwr+yBDXA/AT8lrZtLQGdzV9r9H+LCPeK+v5GjXmEujMZ
1rldt3tSstpd5hnmTdtG45V9NSVVV7+HnLZ7VFzBNo2maFfj24QC5nbrRT54mOsaasQwGEvKtXVG
I8UahAyuOhXdBjZpioZ7qjYCbh0y6bp9GbNmPJhlrL5kfau4MEZjH7f6J3qwYj8l2bRVLV3ZYIno
DX8CK3od0f14Gfl1eDeEeey9eswPdum454oIll0Ytp9KC7KYySl0TkFEZ6gNw7/v6dn36cyjCR4R
xZHrlFwV3uwji2yAgA45NKZt0KTqIeya6DlsXG5ZtwRHXWNcQLbbvOOlqaF2YNJ4lXghdhbsrFWU
ss0qOxXu65k1tRwj8yVsY2OrWIuuazr92woKwJkFa4uZuwzubf4BG0JtXLsgfvbjpjTXVtj0OxyN
3i2LZQuHqla5dXJ1Fl/CvAzQG1Rusy5USl9M6Qs7tsFTvoHrONFvOjXsPsu+JXINcV2ZADU0IEDs
kTiCspN+jqYuZoICq3bVGL3xrKTZvXDFVWw8+1GeTbt98KKsvtezMm9tkhs3gVr4QgWXgTPuTC06
HFYJKWIC+NrQOQbeUj/7sDun/OhhuyK3t5dIRhWNSIIdbzpVjLaJzZsad7P46b/UbAIekjAnnTro
460MG7quSLwZYf8zTav4FaQT9oepYlPmuF9oGowb7ql8LWwWcoPFOTdPTfSFiPS9trO3yOu/B6Jx
92SoqxXLwmENLOOVSj2kwK/Fxvfbb01JnzPY5pGZZ74laFh+EIs2rPLMqDcisLPDIPqqxq8wORgx
I+uu6Lx2C9Miv68s77aKVXUp57bflkrAVEUpkyqmEO1Iv2uV8208qWgrS/rVLEE3s1myY0m+mm3a
B3soDr6VzZtld9FAi+Fwzd1mKWbQmyunha3JU26bEIT0TeT5kyG8emOTHPKWCGyxdRr4H63VPvSD
9TOCdAensoHd6H+tCsukm2cEqHPTP4VTNF+kiW3Gt5uvAGhwP4f9aazyiLNTyu1Aw0QywGAfMj2V
R2zeR3ch6SPN+JKOU46VrSFFj0EmjXYX7gWWCxSZBNgNhTzVSj86c9IxtUMIUAyMVJJs/qGoP9cI
lupH4CBodei+GEiULESLiVxv9BJqNVVduSOJu1y1RvA9isWrRRDhV7Nx7SuQGyIrA/e+sRTXlfu9
FCV2XZr/raSPPjOgrs99Iz78coQTa/3oAsgoG/LU5Zrg9vEQyAjVsCOdbdpgRRoYV+2pWPwHy5hi
CPBjtoM/oa/kbkZ3LdHTLT86IuB9mmDim/ALYyviErWCGDSKFpvWyqxbW2ZfdC69h0gn/V4SzNCv
fEzhD30CdxjH5con59v14ppptA4uRtN5m86bnxVt3lJsovC91r6KmQCHZyFrJO7xoRFwbBPDvBKl
eV34ykWi2FiSL5jJ8q0t0FLMnX4au/5OWuqqcJ1SraFQ8+aJ+z7Sa9LCoTgPfbyeMm5zNyiQSbt2
6rIyhDFwqdjeXbyyqZhWYGCdfKZnBo6QO9FW+fl/Gr//F40qMSjO3zZ+N9/SCrDbr4LX44//879/
+y9+6/c87xe2Oi7Cc+F6gU1o2L8aPt/6BWmoT4VMxsqSbfd/2Vv+LwgVfRH4ocmR9HuBqmP/QrdH
l+abJNQ5EL3+Ww3fn3ZPOOtDMldMZtMEDQGy+GO7N8F6s4kjmQ9o+qdw6043QXb9XRv8W4/5eyog
n0L+vqOkvrQ81yXKG5CYRYLNH18iGvvCiAWzxyGyUWYHy3lPeiVf6b+a7f+PV1nexe+WaC28Ku0m
i0qweuuMt1p/qH/S1v7TB1nEvr97Cdz/TlUPvEQ/3/vm/YTXY37/+09B+NGfJcMB2VJLUiWqWt+B
6/Gnr6sj+yWLMbwdXKNqv9e+h0sOFQkyzUUD6UZ5gTsW9IBZIBtF48+8v7P1Fh28tYejPO4hpLbP
gjRga53O0FVb5d8LtxzcTTLo8RK2XrpDImRubIXjzAKE9JiaYiHQl30GvgJDInqM7Myk218HtXwr
Awk8Eh1OUVvDAUXzGpozmGsjtLxNbvjJTSF5UucNRZ6XEtbrtX12TMzCP2Og874apc+sLHGn5Ib+
2zsXcTGtZ2zqW7j4w1nFZa9X+SINmYF1X/oQS1uq+MtEJnjH/ea7J0r/FKUlUFyjGTadP5d7R3QX
EKnqi64m536MemtPMHCxre02Ozqlybigt5xdlwcNwDBp3QRmztrchrmh0d0+2D4oTCcP1AWrwrSl
KxDw06fOuokim/sB+8I6pg68j7Jh/B6qcrofGP12ay8iB9ofMl4vnT9GYspfE9m32aZEHfTFG1Gc
b8bZ+mjbZUfhdo76aaCsI9I3K9RzKNIg2WlPOfdggfiDli+YgdFNPbGJXJWK1sabXG9TykjRTkc2
rCInLrcRvY1c8/5AObvKB4WSGbdZ7HyoDmvgOKmFiKK/OLP4CKvQhefu8jjqjfSVLJrsaLK3y1dt
0lj7anQ+UA60pP6MbLazxiQaG9UnCfXsFJ97kz+v1LwPJgP5qQzd7jldMhRwS/rnMuiTG1mOEZVy
a6GGG5P7sRBgjVkNbMIWmMzIsntfCzJ1V+TtxeuQxmEb0L1m6xnx08mFmnqYLY8XELO3bppM7ccy
yNHsZMNjXs/9o+Ixv57bsOPCIHwGevFUr0xisk8oOZyVA9J6O0AovAYhXyd6GTazZSvFhqmKf6vG
MMuOmfBKLC1N2uDtSJmF4AO2HhxcrfdTnJqPJFnnGhkQW2+8OOjv4tjcW04bvdMm2WwEGb7eijHE
M8SGFASdY1U9qOjIuZKuIDb4djzi0GPnNMm2uTTMax4oD4ejF0rvLjJsY89qxr7zrTK+jI77TDmH
B9RPunGt3cEkArvxBDwQxT4VK7Fe52kSvStNzlIoRyopm7p9X6P2/OlkefDTiCO17oxuPLcMEN4T
ZmdbdA9srNl5mVuDhmQV1eHyfURm7m2sWYOp6fgmu0EXkO+kyf7Hgi+Fr+xSQOB6MnVOiz4FDLKQ
tFr7gJ3UHhfe+BqIaHij0Uvuwd+hq09F4TFr0Skif/KJwZNYwXcr79SpKfvytrf1+K217QqTXBxe
tTXbT0WITn7VdQGA/YYx3ygIRrPpuiCNtcEdUTvVN+Bx4z1jPObmQExuNYz2C95VZPlN6J5zaVd7
q3GHtZyU9ygnm43uPM2HBoD7sHZR/eY4spbDqxCRum9nxhCr2Ywg2QEqdzeoJXAERqP5kxwsEqsQ
5yWPTTtktPZed7AGDqHcAEDHpeFutBe6uBdlt1f1GJebTgLf5qnibHvTaaCMe3O2SuoGyhuhrPEq
Hgr+TDdK4IaEfoR5vppPvNv4SVj1fJqQMJzdTFDMuZgC1rgIzGzllll4RMbi7uos85CCx+HR7cJ6
pxiibqUZG3vCRNOSD2BzTdCvAEkJTbU1p7Y9Gq2JIz+h4d9FSWRsySQiKQjZargeIsX3oOtZs+UJ
9F2FHvt9bJTiGBtyBE1OsE8QDK8Vp8BbmoZILQffPyiREZ1iEniCgNg9I0Ko9iNZVHDT4H5/6/La
eld+hSCrCNPoJyDl4nnq9HgNyUk6ff7romI/Wia4qyaNpIP1hj9exznTtLvQ3ocAku2Wa5jglUmh
7WDsh59weUnmjoTDeMgJ10zQiGyxC2W+56iGXnytMIK5Cf+q09oGzlU20GxmM8hvsXhYMui+Zk5S
Pw9pWULu66s9eIkIxjHL14xtDktGM1ybus9PXt1/Q3yjjoHvgVCM+8zdBFHOYpBlJodnO9yGyuTr
q3BW0zOG6Q1TpeHGMhYX/mTV+gAyZxLMbVA6tOACiGBHwnjKOkuTUVJ7qt+gapphPEnesKmREYUp
0GNLd+ar6ob5PnU6fjpZBiQJy6Da++OixcM0z8umOTIvPTO2tdp+WNd+YzzJ1BtHhCv89IE9W5fa
t9tjT5rhj9Di386LzHssW889R1Yd7mOv6zZwEobl7jeCPdUo0AiGvc8jbIR9VTUIQRrP2LpOi2Ad
oOc+zmEmtMvDrgstGoeMnfmIIp4l9BCyHWeiDUNJ39nt5HyzyqbYVpIL3Iuc/ARwCSy76agtDPnq
I+MZjqbP7J7gxczPXEiAGRMjvqqsDx+rRabrOTSZaUtOTdDa3quiIMUxnYroUiBjmrAYVjShkYEh
RuV41w1z+BiqyPgCrCtaz4rklE1geL/9TrnS0c+JlLCtdmyGFY60bskJM57iKOeQQc5+AkO56KJ0
+rXqO9YV9aB3htm7L3Y/OS9DazgvmSunW55U3g4LoLGZ0HhuDOkkBz9Ckgy1sn2okxIlZlsh/s1t
ffv5rSsXvSdL3ABhgLkj3JzwC4QtZ7etLYaHpAZU/YzCggtxp93aPPsNlKBqGQKXk7K3Ej3EWsNd
5SZmi3DqxVRco8CKj1ZJ5M3681qeAwv+pOFAoaFDOc9Bqm8xGETbsvDRNDtqgPDpVvnVZHl6JDPH
ew0J39mrCAENYhEehiYKhedxbthedjhHrKYLkcCGNqDyKU84Ai3rITHS9zYnzYVDYTqyf66uPkLT
DWLbPl4tcs9nE/S8u6rmMQNDMXU7UkMY9IeYcfvcz6428Ua73haEZ/Sle87GWd9ZQEYY/Up9bUhu
rFd4w9XeZ2pps1ooSaoT4KHRTiMO2fJsGo6Mz+YREU8nb0aFUmRd+VX91Ne62vUcONRAld+d0cWo
axMz9ml7xKkxgr4bNkDyBEJ+8c4yBEBTXhlPnWmilQlKBCBwMViGDBwbZszOeKVcLM447MHGBENj
4y8aqr2yquLZ7LmcSok3wA5T692M8Qs4ZdMxchvNd5iuoicfjfAGw+mAbKD02EK4FSdyYuZ7gKP+
yRudaRuoqT0GE+DOlT0NksCV0Bv0Sg2sOFasieZ7EwZUsjJsTGbriL94As4DspIkxOHSKyNbL9uQ
u8y2CGys5yY6dFbm7FPTno9ZEHnkBaX75RNdfSYY6zl0E9TGTFzXfVo+Cp2TdhgQfTHLxGDqSc4i
ChR4YRP5oQjAq+bRHmyI5XlqnONouOvl5AMJapL1mBkfQaP8neVUr4RsgOvPpujCx0BVbaKIRfHW
tbsgaMdtjWBoH0XpALQrUmeHFNd+DVfZ31IhJic5u+VasQHEl1CzOvHK735lfO9m98pg0d4JjbCe
uq05YhMhPGFOn8Y6gboXwNrhtMKFDLWVRDRCXqKy3TFEfEXl2q5VZuMxxvIRbQjMile53aqNGSiS
eFzGQoWPNRkMCZKbVY8jkxO7utEyupFVEq/zgQggLy0YptbMZPeglpO3uB/cQ64ttP1TrwnjALz1
KB0PylMRm8zuSpGck8yTdxVhP68kdi7O8wm2lSH773LwvUffIudhUwDlOfYDab0iDSHEwRI7GEnu
ajSTjXPnBO18h86vfcSOkm+HsventUattfFmUlU0nD5mXgkDrXDOdoCgaMnNIj3FmTXBsVDNe9jO
5dmC3nKY88INSUWsYxaqu6DXeX7uqnfKe5Kc4GrdWGGvzHUr3Pp+aDK4IQKq7l1EJuNRwQTeZ6RJ
7lTQcyuWkLDRcxi429uWX3GjI/fdSRyoHBhDpqsDZuu+clW969Op/eq11Feo6xJxOwWh+poXiX9C
pVO9IOQ3o1VT9fazuTwhPavERJ4ECQr+qj8nacB+i7n5S6VsF1FPM54KNx7OozHl3zESMeICdFuv
2LRHd4Mvyx9l55vrwbOIPu6yWnCLSP9k5cK5sMwj5gydFRmgAwE1zCIdmMS4tb7YFau3PHIJN0rh
U9zWxvSRD37wKohABUo0Bzhv0Z25XZGtM1KNVtR4M4/CpEz6VW9ohERTy0mWFdkhk/gvJKpdfl6e
tqeJrgIfnI0PxEL/3xHC0qXlE1vLV/ITYUdyyq8Y3KAWD7FU5ZZ8ae3M3uReAVyRxXvTw8cJgdiF
XvlU52V9UXMhjmxdKKW2cTlFsb12chn0SFQ7TIoH2iXP+JhU0cvV2LpHq/eCZ2XAP6DvDPZ0MUAY
jTT6UtiGItXVL+4oFbNviDLrL1mDSE32Uvt7abiTtUqjJs33Q83ueYUnUNBMqeresa2RLNg61W95
6wm2OO0IXEz0H/EYjKzcAuuiSW4421S23ytpAhSIFpi0kd/ONdwNlpxGsVc5xpORn+qCf29EZ9VI
deuIIL7NKIYWvi1sOwR6zQ2kPhKZkKICavR/qIq9dc8zDdOlj0DIjtR8Cmsmo7nJkMGJi+QZO6/N
g8u3iNYqo/tO2vW7bSCSybrxzWEbN/eic3a+x4zUqEZrn2Fk3Stp2NDD+uKR1Tvu1SRp2geXEDey
pLwOw1Zv7uYBnLnLFX8wgtrZJ4nnX5D8gSDO294/JmVIb5qJ+B1OHK5PTsKVaxvxLoi1/0Srw/Mk
Dsu3qPTNjYzDF1DG49mEwbDnTxGbRjfq0UkdRMJBex2gVr3HwCZ3w6LL5XubspswnMf90KJrRfsc
7KGULPscEO58E/6LPyTOUzrULOj6lBu2hfQBu3DACOiFO9dwkYIl4o4e5JkDOb9qOXunpkGlpUbl
bSXRtd/qkEzToh0DMMlgB2GQzFhAAAyvREt1qzt2TcDDKlJKu5gKF2hZWSpS9abyPkoN787HErfx
MhJgrWSwf1pxxaqLVfS27dP4FFVJfwUGmVwK1tyPDjEfFVPrOTL6rxnJUBH2oH3JcbsdpC1RK2nz
HremdyjYh5Phktf7abCLR8WJyyYM7FuIrWjfFv1TDOWecbfpnezFUqLG9i0JK/+QxQlPLArBEwep
wZ4tHC6Ucv5pdMr4toubnPq3rn72cDEBGCn5bjcZUr1A4RVYxWQPvtdmlplnS/bRGXB/tmFagmsd
VelTLwwNjwf+SnhL/GwMowV4oV7Z7FLdXVPpmdYsacPbamqLp6pklo8xFJFMykZYMsJ68kQHS5dk
GXOmVGkbuyVhbvzuu3QN8HeQn7ouTVIzsOMilevIUt3C1WEdDIBPJ+5/95VInOcypjZ2ojo+UBUW
G8Yd3zsBs560P9QdGc/XaUQGpr1vPi2IzuaL25qgfAqcy1Ck10YfWN8dNBxnp4Y76zU2gxQkPtc4
sg4D5r2fiWe7d65piPtOhz8b7RjPJAF1X4Tw22TjdnVDamWrFzsFfFOjcuu9SWrtVqRNtfHU4gOE
HHv794PQv05BRYi22AsdUJqB8P80a/U0YWgDIW2H0WF+NxgM41JZc002e/rx8h8CwP8y2Q2WVwuR
O5F77v0F0+BrV1Mn+egp6thdmR3/l5a+3haxLDZ//8H+3UsR4eqHgStgsi1RHL8fIpudJxk/Wnyw
JIifdObwyECIcGOqIf9Vqvdfirkgafxx8M6nssQnpgG7y19MRVZO8iAZZO0BB3p/yQuVHzzoReuI
i3fVIGze1wMX13//87F3RthAShtB9X/64dw0soRRp91hyvkW0cHylG4Z2dGTOv/w+f5MoQj4fNzQ
rDB8+Nt/sfzkHP6zlAYr9imBZ1RERsbhFmS4xZhoFow/7uTEYj0v5uSmx3/xD6+/TOL/sNhYXh/L
lhN6hB0J80+T+il2ZGLmcXcISoMBfMUHRG375e+/zz87w5YPidUKH+GCEflL4I62eFyoULQHpRjd
+mNCFRH7dnRb/Ad7Z9IdN45u2//y5qxFEuwweJPoI9RZVmd7wiWnbfZ9A5K//m7KmfdKoSjFco1r
UDmoTBtBEgSB7ztnH1OfdtNoDghd5LAuajbJHw99av4I07FNnbgK9M1HUkBpW4MRmKKeiyTjuhQ2
wdLxXAh2NT2tcO+xAxshNaw/HvbUqy8snb05T5aE09l+9qrNIhpMgmRb1Du3itODkfUPjqTkFzjM
Wukyfz8e7tQLKVhjdAuq5mxreztcUFe6gSCf4ZrWvq/Masvhf1hXhJifWWWM+YYdTxhoNKbFCZyF
5lhbKafp72eJv0/91bzMzdHvfgyIlBAIpcYVJWV9S+6B/ozHl2ISKqT/YNIK6TmwjgR2uWNATOKK
diJFtd4hY7NuidWlmh+wxP75TeURzu0rZKQ4Bd/eVGvwYc5mLD0vqwAwRloRkthMw4rLM8/v1Fto
oZucufqCFuP8fF9Nl2ToyHHE9L9TKKZWpiq+OV7x7ePLOTfG0eVENlZrPtQk6prt1QSo0vKyc3bU
U5OD+WfwcJge7rvJIWNP1WZb70r2rldBp5sHs8hplPUq+hJqrDBV3oOrwyK9KjGP7T1fnFvR3r96
CH5tWii8f5LSxdGKZtllJ7RCVrvAwNTSFq2zhE9SXaZaXO2TUuarP72vjOd6ZEmZtmm4x+9eNZsh
R/gAuywf2KA4460bGu6ZrcT7F1zQQ0c9TWnXfO/zlYHRTnWSVrAvgplShsKCZMZLsgeiM1PxxEhc
xOw/RYo9i7jfTkXZkDw+jl6xY2lDXqY1F2J078s6fvz4tp14TIZrmbrBs2LlsuaF+9WUd8osEbJ2
C0xS+rpOnzUPJGgCe6T6O3Lt324hzPffWFBYr4Y62q5Qo3L8zGGoDiPTysqtYLZ1te2CdKhujZN/
ehjR1W1t+h+wQiyq+3pd+V8RdiGHm0yIEnR/t2ZDGS2rBQXwzJqSg4179dDCNAZPAUjITzkHWlUu
ICfQLeJc1a5Ts43bg9unw7UqOirYeOnBH1FxXCh0cL+z5f7thVrHJtyXLzh9PZ0XwMCQdfSxS+ck
AJl33NMmbJ9kluvXRu99Hh0nes6mGdk+owrq1P9aExyzcck/pWft7OeozQhN0dKoIDKb3UPmczBq
wdDnRfYZyABBPRSWsiJB6Joo6o0RXFECwhGGBgrdbt2b7kGLtW45WIW1o7eNWaX1TAAISbyihOde
JhZaBqLRoKGzXq9kAC7VDYaVxddHcrdMjXMjQKXvrq/yMx+tE3PNRJqPgoNvFlv+o7nmZz2JFPXI
fYm15rI3pNjz1IddEJPTNCPs1e7jyf1+w4MmFgc3wSrIXqCMvZ3cVYG/RWFkhimOHJF6a7aughog
ryjbre8F7SUiV/3eimTwW+H0b+fAideX3ZzuOOiLQawfv751MPZa2DkkA0fj+KV3lPGtot9zbxtO
/POPLxKBB6sRtQ7+d7x1pC/KeXPs8l3W13RFeoMmHp0gon7jvN47TUIkXUODfVwok6L9x4OfuE72
VcKhF25xk4/pbW4SwAAt8nyHUy/aViq/D4YAqUc81n+8DbDmRcpwURi5YPiOFkRqQE1QGHG6g8X3
NI449EwPZXadCvHH05TtBoIphFGcPnTn6PUtm6LogNXAejawqE8OhVcR3yhlOxsKTz/+9AZamPUN
9jcWJDX7+LMVoFPPLazqO2Q1YkdYVl7QQ6Sn0xCMcy5U9f0LyGBsbdga2DS0jzEV+DeN0Okyrkyz
7kOhPZFj/CMexH2gnDN7kPldfrs/ZSiOpQ6XxppvH716+EGjMdcQYsAjWAtqpbKw04WbArud8h60
JuTuj+/k6RElW1E5C+C848+LVbpeMY9YGf0hkeVzMWL8q8H9dPgjF2FnXn484Pu5T2TrjFqYdx2M
eDQjbahzTkvAw07rusOY9jtilm8iRz8zzPsN4zwMR0Phuew+jrmPvacPUcRfves1U7vX3Nzak6ug
rT++mPdLJaPAOJ6NYfiWvaNJTyLAkMexQZiSoKJFpWeZxt0vN3duQYnQUPempRiLM6uk+f5Lyags
HDjOoLzhYnu7QPvZ1EqOfclO2iNVcIiTfOtKLJKDpEs/5TSxG4DB5oIsjwQI1CSJ1Gl0d9uSrbdP
6SNv8NXfT6NdfSYnPoHOBevpZVtQwdy/QBbnPEhTObsAfO2ZX3/ywXhyPvwY0D+PHwyShHDOuU93
VKfzdTzK+KAN1Dk/fjAnZxm6SkpKkqiU43c2w8vu5EGR7nCzpsSD9js9Me49tz23aznxwoJgYW/L
OgRx4uhR2FAn8rLKWYiGUiBk8cP94OjD5uOrObUCgfmkDOdxKOfevX3gU6ybA4zbBPEQcKfe5TM1
2F27hs/0vY+tP99Fc2ZEJsonA+U8/NS3w3lt5PQIrhLOjv6P+d7VkXOb1f7Tx1d16uUhIM1xkeRy
MDiexlhuIRsXvDxpZHvE2QP7Mnz7B82WYlMHtveXSst4T7WwOfOpOrXmoYi12FfLE4ceSqd6KADO
7ILAvGlz7XmKg00ZP5YEKLFcnxnt1ITn2GMy2TlZviuSgcJCQlo2yQ76S7IFUOreKjM+B7ExTs0R
bqJr8jkCwXN84JedORA1UiU7r1P6I2L7YqOhOF74MY4IenOuekBzXwBmaPubaswTGPSu2IYems5p
LB0ay3G5MioQgKny0GN0MArOfGyMk3fe5YTNm4nT9njjU/uNbqss42szWLQJ2urZaGWxRFXW7CPX
e+oGqhNuGdLEyInoSFTf7GFufgtRdExO2R5KYh32VJHkwhm1kgwBruPjWXniPtLTZgvqugQEsj98
O/lTl99APGqxw0T0o5wMLFIlYko/Rb8yPn881onbgQ+ZF9ueC7Xsut+OZRqjjrW4ZWvvGz90Cg4k
nunPzQjknvjLeE2pvD2zwzjx0hkGHTt2NHyx3m2x+zodhzoouLzY/hJGgbY0Ue3QxyDOVYDwfKhq
Va1QY/S7P79WUoDgBrCzMcTxSmlpErmh1xQ7zmrXlUN6j1Ont1TjA5hvwSNm1ODMbDv1JLm1lAFM
g9OvdfQkeVdU21hVsdN0cp+wCqNKIP/vVlUy22UOB+mPr/DEN4cLZA8F/4h67csb+qoogIsWRFPB
rR36gM6FBS5Hr4pqJVDE/idDSV3O6d8zZfrog1C6VtRmOUc0Qxb5JzutcGK7rXMRdYZxZvk6NUeB
PDM9LZaVd+XvHklcPlEZ2OHsvu/C4qdtV/cptI1FFFS3Xpe3f3w4YgHDdGHacK3ZIR49NmOg12Y2
U76bwPwChFOf664GEeg4ZwY6sTBTUgdPLqg8Y+OYn+er51VOCgUYvvFdGthPZMZuvam6PzMlBH/H
0Yb+zRjzHH01htRiYh8AW+0Q9BsLArnLQ2M39mezIxPaTxVsk0AnNFjVxOY4cfBQqNpFLESvtvMA
/CujQw2ZR3R64esQH2kYa7CJ6S4SbX2YLCu8NWUwLPOx97/6pZ5vswZxFqdbkuag2uJ5hn806cPw
yTYwAi/wuBqfJ5khtsoNsCZF1tRbWOJkiCukozdxqrM7LKJokSdRfRMObrjFnTbuUxuJZi/C7Kon
jmsH5fY+KpJmyR2eMcnUTRdAL8sd4kSA2woIo9+FNmLhRMGyJs1ptvhuPr69p+YmX3HXYJ4I+hRH
66dTNYDAHeYmMuHnamifvbC8sYS2wRO99jVs9B+Pd+oNZ8/NZo/yPQ2ho/EIxsgrAq3zXVuFc83p
WpnJXrX5mc3r+5KfRa2Uxha1TMp0L4SIV5PGGpJQ1IPMIXsnt2UZkc6uvL+q5IEmNLR0bdnZ5reg
zs8cmcTpcanSckc5XB9vyGSZVVmpbGoixTh9CQeCrL3a0m4xuujpGs0MZxwcuv66TfpqleaIBLWO
1HGnMvu9jcrfjpW2F3qnbQyCb5c+wlAmXLml30kHW8bfbQOcrxqQAgL7JKKoNRxqL8RdBYZ/Rzg7
CfSTDX+hjeG/tlMZrGN+D87S8ieeD+NT7KXTtsSZvcHRxf+f4c0PmzZeuxqBchV44DOP4tQThwZi
uJI2HA9kvmWvHkWkN3aWJ32+09tnYn7moCV9mxgE+nw8s06tRa/GOd4Y9WWfpdCw8p1np/oSNFq3
zEgp/XiQUx9ER7gvlBKcQd7RV0Ov8EVWhEftaDp5yxH8H4fxpyLBxhk24xnT2cnBqFdyZpG4244P
EU7NYpTjSUV/52ScRKdtb5UbFKBoqdvozO07tRA4lP35WmDZe7f5TcdRODEqKrKB6luzcQG4+eMT
rtOfbYRmIXTO3Enj1LyYe94cYJEQuMd9mqmBBu5Z7NPiIQ1xeZnGwZtqtTepxa8KoYU7q6zaJYmg
4nOk++FuDDA1BEVErmngJRtAw+ODiyUIe4YfQBb4+Emf/HksiJSRqN/Svn47bdXgwzYP2eaoqvwp
ZPAYmv1dKtCR/AfjEKuC0QXRxrvNQdNrYwgxIttxEi2p5rTP+agBqOzqMx/SU9tWilOINvT5H+7R
eyiUxMGB9nLX4hkJGySuKr+tC/sQe8ZNWlT3WSrPFCpOTeBXQx5vWOOJkEyI19lOU8M26Iqf8GkR
tzuHuujPnDnEqfnLiZQmGdtHzsJHZYRWeVY5DW7GMmOO39qw/AUR0VmS2eiBeYiDpVYSnJGxIuO6
nr0GmjErM2tEf6RMPkGQCZ/8ymt2nYljAVcbPqOwre+CSZLkBWMZxkvjbQZXeY+ezaq5cOAQLDKt
AduTzKXNwvylKxM7C+TPodRJCuqukeIAvGXLF3m9WmSjiNZdNpp3JaJrPvamfWY2nboLcnbqUuJg
3h43YAmBaJocf8JuKqc96BJj0erWk13aF9RMn9qI6LmPp++pRzw7sxDKuBRbj297GRvBWLEZ2kWw
3NHFdSDkJk6/K0EegL8gSDh9/HjEF+3E0YYQxYzJBfK6cMw8etKBBv3D8dJs52STXIaqc+6sEMZi
Lkb7IizS9LE0M4LULJSTL3YBL2zTx6yb2nWLpG+rKYVy/eMfdeK+s9mYLdASY+C7I690Rg/Qgkh3
iQysdVhDYcpDto1jXBDeAbdmhy7y+8djvmPuep6FKoGqz7xqw1023y5RwWBP5HrxRjeTj5QVEvUG
QarYND6hMdJ1SPtzbJSTdrqWQR0uR3oyOC8sY/XxDxEn1srZF44cw+CYQ5jO2x+iI41wsjbK8C3H
gtbI7GuIRDrdoq3O7QvujLsHNwnshCB6SP8UkYEZ0UeNCMT8pITSN+Po619Ci4232U76F7bF+TZU
TCkcU+AhB2lvkeT/HBFjs2T3a8uJwzVaYQvkY97uAKG6a7gHLrSIC/jo4i4R+XDDa4sJbeRFeAq9
Th5S3f2qd2Ny5mB+6vrpgOFBd+cO/XHhiHJbnDat4PrTZLgLkaXtBmeIniJDCzcf3+tTQyG8RmuA
G53PxtEGhKZTVWXzZ0kW5KuVlTe7+YYyOcgwDZ4+HuvluR2/aXP1V3B65TN4fPzPNScFkhtxOAD7
BxeWhjFmr8kytn4JyS8nw/7CKHT/UzuY6to0teAWELFcWiItt0Te1L+3kv/l9p3h9v2eUv9LEpjT
zv5GNcwhaf///0GvLernH8VrgMPvP/M3v4FNDIQ9wTbSfjnkefRD/gb2GbqExYDykGr1PK1c9g1/
E/ss0A7IPCktvyjnXjB//ySMAYRAlzlrsGxbcNaRfwJweBEmvJpobEjmjQnCJ6q89MyPJ5qehaXu
a5N24bV+FcsNGAZv7L7UPRkl9YHUJZejUcJ3KIy3SNwgb14KmWYKq4Hkw9Qu7GK0yuBgSaJTxVWu
IUZ04Iu1YaDHgKrSOqIakMQY7razFzuKLu1A9UDUcevHPkyxamKsB90GrknJJOiw84eXRo8eGge4
8lxtEXoaeY694+XZYW6adUuogmmEWQvHmv7VzGuczXgo63K8Q7WPSGrtWYGCvx7ilJI3pECuVSst
H6iwR0TK0u5yAZamIy93XLjkNyRkixd0639/m/771px5a+jsscf94K15TqNfBZUfSs7/Bz75/af+
eW8M618UWi14lhTTbKIC/u+9Ma1/vbRhKR96DspSXql/3hteNmPehOoWE5UeHa/UP++N+S/OwKid
2DF5ZNwRCndEtvyIdHm8A9DnV9PkGEoDSBeWac1fi1dn63YSRVnhu7/OlcCEqHygqYUgxJ7igOpv
Hcwyh3jo82RNian92qJLeaBEMFRsevPq3OfiaBM0/xokd1T9OdaRaedwR17/GjJvy0RCy7o2q9y4
DpIJIjcMRGREQ98WctErq/vq9uzDF3XmtRUhFXVCvO3UuNYSZ0v+Q7atfsPfEXYrkwSUh8nWPIgg
ju3/NEbNONcUfDljvl535l+MipR1T7J9fXdosICw82zH9loMdoAzZJjSh37GzGwg+BbgfcfBiFeR
y8dvch0+fmOiiy16l9FY1ZhgfoQwFrFtkZK7ajgn94s2C0Hmu7WdBOugiMNPCduODG5es2K3Lh+b
sLpIUmUP66jRnKt5A3TOCPD+MbD60LalM8HcQCD79jGwkgREqaXNdd768rEIaO0ugIwwNcq8wx09
1PKu9I30y6uX59Pvu/YBIkd35yoi21C2C0iecAe8HdbWB7TkBKSBjZuMayMJu+u8qZeR54dnTgC8
Pq8rwi8jUd2eW6t8mWhNvx0J3co4VXVYXHuErz5XqqjTrY/Jh4TeMlzrFYl5S6GjYVzGgl7ZmR3Y
y5Hm9aThKklvQlgqOHywOhwNT9MrCoM8i67dKrGfs7iznxO+z+mWMJpm7dSY/0adR79VaaVMvLyF
+5PsqmavoGxdDg6R0Euh4iJZxm6ePQiQH2IVksn4s9QIpNc1zMXQaQoLfI5AZf37c/BvFWLHhRdu
Hzt1lg1BWXQ+QR0VAnSns3Pb9rUrKIzZc1S3DSFIWtLmFl7fMQ8OhEkm3wNPlpfDVIUbh7p5tDSN
3v3VuhP56mOI0soqIC5ENXnmvV1invx4MqHLO37INEuYRESzsLbyds5tgVdLG36LSK/DVlzhLil9
dJskAMKvbAchNyAKO6SFlX6L8dHuFmFIeHUN8qEx6xKIZGku0cqiXEztDBAQoVgwGzMSJBtEn6Vd
lQ+chDw47DlAFQgW0SJqRYx1O27ya1VqzU2lTYLILkMCbJx8YifNPsx29BLTz2YcfKKAjW457Vwi
6/zqviVBTaycnhwQIxpN1garm6aFrrz4MqV98NWHcXcICaS5nIIBLoHS8f+wqxujPf4gMhvU6E0r
QxHMgrrjr5Ki/B0IG6x0KsPJ7DdVt7d807yvQkMlW+j5BhvxMPG/0yauCRLMK+1bl7nZChmKuU+K
vNwblUx/RH1JJnEpsuQuktR/F31lBcCDsTkjXSlBxZjyplLZsLZUXW0MYzB6UulcI1j2Ckn9sjdD
3PqNqFcdkffQOgJ9ZeDn2PGpMYEqk5K48BCIfBkyPbzA1Vfe2aK1t52MNXODY3p69pyiXjc6ti7c
gh6U02HQn80mVb8aVDPkfZhQKzBgm32wGdq44OVQaj2ihPM2deGH2N44WuX8pwuW87rgRmc9/Lkm
jrUlalEXdIU9QBZtU38pINBl29pJ1oHVjZjIAFuvogbiyCJmJrUbAVinAcToDpdOMk2pf9vBF8k4
JUaUWusfoR9C/flKj4BiEpJU3MRJ8RdO6bgVYFvbriv16zZps2Q4yKiiJotJ2d9nNY0pHNVpcQfQ
QexjMnq6Zccz8BdQi+TA48pAS+c+WQ2kiSWqWjsJJoZlnRKaeBNW+qxQTkbcMatxwFx76XCkZEYp
n+gQUtf5Fm4cLYz9m37uMwZLdooeEw61XrbJ0wgUEnBndsDroY+cpeZzssPb4uu5tSzImMyWoeyU
v1EpDNB1QyB4srHzAPglDQNWzJzmwVwyr6Gy9s0YNJ8a8imzdRFEYHu63o30lV6Y7TayvM67nm2X
/iGHQOXa0FSHhqQ3QktY3cI1YGLcyz7AELoMdZNHmzF1snGnNySoLW1IEXA3BntMt3VURdqSx2o+
aWU2GSvY4Qle8iTTtZs0hq/FLc/zpzjLJPzHWrbpOoGA/HnqSA7YQMM0jYtQUc7MFy4UbNS1dV/m
d3yMxSEOJjPZdCW/YF1gypzWnjFQMkIkWqqrzBuZ2hqvSr3yDaM71MK2U4z6IuhWbt7zOCO3YX+S
T7GYfqbI1Z0VXvE0Wwmy0qq9oUfWjgCYhNCbJCEPMioict07P7EXGt1I+Sn2VWxB9yTfhJCzmPON
7qfWxij9wObnSrdcG2M4FfswMsBnJ9IK1WL+7zBfRzJn+gSCkHkVkZLYDpH2jYzYgmjOiPcIC+uU
RzSFvN7SxD3uEbO7dkoJyzOXVXvF6YJPUtBwZifLEwy42PhRaORfJ2I1wkM1ZmQON8qeogujDdp7
KzbtZ3vw4Zl7BpN30+UDsZxwHCN+fGfEhKqi0KO9BDYrMqLqa6oUOwtSl/q7xnbU97IOxa53VQAo
C9seoTu4O8TGTot42BDXYlxPKLysWyxKxr1BNDw56Y7WQBQljn5Y92YWR7t6ME21z138qzeR5srH
XK/myRnHVbN10yZsPg0jCv2lXhHvCvwLLgsYExbdC75g8hHVBLM7Y5WsVxjCBkgBjfTxFdeo9D6b
Xi7RY1ux6q7aoZ03nyHYJjvRHNxnKmPooiBjCG5W1k5bPXHni59/OniX+XeVmXFt2TlX0c1tvDlr
D0uyTHpenTINkug2J/DDpwTGriDg37Gmmm0e3lSGNdb5QuC243GreuiuMi0saV7rXUX4M/VmsR77
ypwXDV6mJVfEAjJIkAnLiuDjR98U8uD1UQTTCAw382IMnGeVzwT6AUvkZ1B4enMRsM2NL4oyT+I7
glvVtsl147qSQfUV9bFTLUIkFuah8EjAuvDDIuhXY+1Wig3uKLYk8alkqbvV+FeSJvanoWv0Ylfp
wDOelJPhE8x8Lfs1Tpy+101UEQ7MOcAjwMscYTGUTiafSNHINpkqA5h1FsvcWKvwc1S0zYXMEphF
tlmbAcuebfE5Ck35WMdaH+CVyHlNJs0Xcg+j0Kh+ZizI4wHDLu+GmlfsdWxr3NGhn/o1HxlVXUAa
IkDSl4SH8qUVpIq4dRV/q2Uv77WRbfphki0I1rbJRxgY1G/7fQTWfFgPmQGpw1KBE+xLHgtn+0Q6
GzgAfXs1jG56F/cN6Fq32VnZAFxjUg4PByt/Q/80TYriirhJ61KjwE6ASoWV/SIYVRmSQtVk4T07
keaHLnOWEZbOBnQvzLSG0Jbeq/gKjNVdGlRG9AUUgfB67NNaMj6UrdAkfxkV3HXoaklw0PxSfaeK
AUckdRsn2Uc0km6HRgPmXXdVE4GK6pikEU4T8Qk8/mRfZ06ZpjMTRneuEF5bMFjZ3TRrFZY8NeXl
ZInVk5uxdtB0WhuDICK3T02v3k4ehZBFYqGlJ2R11JulXzZO9aSgLtzHYc1c40snH5nrWfMplznZ
x51Zynjj0SJUi6H7aqKe8wywDL37YANqUStlB611ReHD6z+TDClrPu7M6HVJ+EK14eAwDpeIMZLi
0q1n2Jw56Kmz94dCcl3DoAVXSa0RzZQ1c5Yiu7GuvUpTn99fS2wsTegl4UoNur4fK4v3Hp2LGy2I
u3Z/B/T9t5JyppJCCdhj//3vSymXRRc10fPbyJC//9TfpRTP+9fcnoNnOJc/5miQ/y2lSIviJBUR
ao+zAuVFavxPaAigWPrfZGp6KO04pnOq/LuUYvIXUimk5o7GCTX8n5VSxHwqfnWqQ3ZGAQWZAiEk
Brl9x6dmoDCqKyKj3tu579I9ijXjsx6CnWLJLTdFFXtUGUtX/95orn/PxxtOXJb7EMojIpBqMvDc
1AVwpjv5Fs49fYzeoMPheYl27wHaJoaVfJ11obdyaYRQ5Yxc637GtQmThASxR8us2vULWC0IM/+q
0C3yQHLT7QkshBhkBHqttm02U26rzLnrOMqfaaE67+4AkZPUkLgN3FO0pW9PXPEc01v0ZbkfalJO
HF7UbTB2koZMO18Xv/vVFDlfMOCO06Wc61aIADxKyPMJ8NUJz4R7MwRJUu6VVoPUClKIIorGkQ9c
7uORjioi80j4MinJGVTwqGgfXdnUOQaOOMIclY+Fz4zjcUG2ibb1hB/d9WZqzdR+//PHgx51al4G
xWBAW5/JhAb8qDaH4LxRWU4SF9EPqMY06KqzWMS1V90wm6L+fDRkyygm8FI670wogfRUlGcxiXq6
spOrvM6mzeDUhrrpUnn/8VjHHvD50nBOzDV7Wl5zz+/tk8M7mIZZokf7KhxSsRSh36TkGmY0yml1
LsIxHG66ujMuVZP0uyl125JyFyiXj3/H+ztswxOYq42u5J/HPpjUaNwx60S8r/CChauhGWH5BL5/
L52y0M8M9n4O2TpSWNQ4mN3QOh51nWtOcqKtnXhfGtN0W3h1Q8IPb3AZlklIZWFmsbk5hK8z4566
SMo1dGAch57tscsuCWIVBQ4q/lxV0Nh6nqYSHRKFPOriPxuLMgt/P/UWCpGsgkg63z5Xi3wfow9l
tI+g3YP8IXRxUer1OG9sxMPHD+9ovX0ZC3kqt9IDsYj34+1YcdY6Wq0xh0ChKmNFrEd2SCPRn2tO
z9WsV+v673GQ3UqHRYbpar4dB79tUzvFEO19mjvxalBUxxfWmLOR6MUciBhlGIHrFpraVJexvybY
IzwT7Hs0d+bfAE+dhc7AXOBQuXz7G3rCTKI59WDv9zNZx2CbvwiIe73yOUkeqNBSPXbEeGY9f7mF
R5eOCZULxwvPN/RYrNYHTl9MvhvtQw5iT3XsZAcEdON1GefhthZlDltJg074Ilt1l0DOx36vnHz4
YTgpQYllL7ND4uf+jv1nBrva5x9YaG8/ngmnfqfNg6H9x+4AN9bR7Uls4Sui7rQdZjTnO3kBVr3s
q1TyiFJQ1LschKu7GGPNdTmvq+RKJ0U4XQhqKfsuKawL2Uofl60nrqXmNO7G6cMiBnAm3X778W99
P2tndQckE1LPPOxKRz+V/XxLuKKK9pkEP7lM5kjDZd407frjcY7eemYMzSMeGXqwWa51/G2MNJOb
ojXRniArCJrRRM8kTwqbTErLvvt4rOPl/GUwl9YrX0dbors/uqjRQ09NDhTLeVHjZPP8fqWD0saI
5yYb3yyDJXrR8cLoBhcOeh5sYWm2Z24sjtr5TXw7XT105NhsMbDTGjumCqV1qZm8Gf7O7VQ9Eg1o
spi2chDlPiBK81YTjv7dDmG2RhHRLSQYhci6oiipvYWT6fbFS8677LrxEww2OJcNqCxij9K2o3xN
osRVGs7My6gyP0+p8H/1UKofUYJPV1Naw5+TVe3cudUAEJh4j4u+1llwm0yZn23ymO/IWNV3rUER
N6QD0a30MpptkXAzR4pG3YKySn9DoGP7nHJy+k6wl3/VYKwlN3TIfeKlNbs85AiEp0Xelz4mfcNq
NrEbokYS7qws10Bm6oREmtZzKH3jL5BU4kEJAX9z8PtMWxJsaf1K+9biMEQlPFw3XhxeBYI3m9DZ
YGXUffQdJHdASSSwfwXYUs1lDo9dI+9I9wIU5DLoNnroWFtl6WyGcndofngu4cV5XLlfvUrV3mf0
csw33v4g2SSFZPiyrLVbD1loAlmqc79OoDJXA2KnK3f+s40NgiUYMZKsK2Lv1cKdMbZIVMYrvjPp
Iyld6ubl9sI4bclJDvVbkBlhcigmNw33vhE44mCiA7hKoNABZZhCkuLdl9WqM8j4bKfZ3W0M2jfS
jJiRhT4Y+pIeIUkGUcm9G20vIphE18N72hXWU0fJF2dOoOefRALUGj0Yfw+tjfDKactg1VQu0Fgd
wTAgg3oMtpKaBkVkm49CHAjxQBxyjf8TaeYhE2b0nROvuTHqwnqO7YoaKS9NOscoZdOtTbG4XbZJ
PXzCBzDcRKPVh1CxjehbilOX0F4jfcSpZOFInudhpgr/4HUxGWmA0dtoReQ1GxgjKwgq71Pmkkv5
6SpQI6Ukn6PXuHihL2e2putLEpubVRc25biMuQDKGuBq4RAywdZ6E5bPIWXlXTF4zF6bozwRMuEA
/CLkxODYhXbvhERqLV7QsIGWwmnzEIhNWrIaAIDekMpVbVq8FrtATXM8r0/eFnHet0EbRnvdq/ML
FShrGWVptAIQp18ZAqJyRwF7J1zbvw9ad11YXfJcOXlyNTLa0vdt9yab3G0CK3tJ22XY6lEsvnoe
r10JekMvxpbUl07Q/homIOSmuTQc0ryo4BGsW+cpGWDorB5l1N9EAWWh2JAbOIhig5ivOOAMK4mp
AS6ZZGrOauay0sSrl2GSpKuxB2FnNpa/aG3ra+024irIopt6aL1F34th1Y+eteSDQ7Wyih4cHx4G
1GDzAuncUu8SYpXbXG0TSeJVMhkQPifdWckS0XEkw89kRH6XpflcdpDYYy0TVCCsfGFOvUnksfcF
iKEPSkWUKRGoCOD9rjS/ZcI6UPkxFr0ZXYcOzL7Ecu773r8oqH5+aYlJXYcQIQ9hmrEAW/MeKTPH
aycSYs6Xqm6NKG0OWk/u7jQ5l0ArR6QjRIy5jUzmRSRofhKXUO4gf8f0V/zerxZjIOKDUVgwnmnl
uJednfKDipSGMs1uc3qwJ0tsBpXiYWx7U160hlHRcAAsuVKYRVaJq6cPSFyCh87U1R1NcvYPRTN3
Isp+Gq8wJYj1TFvZWEmLxz+L6v2QOsM+xDLGoOyiwWbqnz1bqc+uGkeSJLtuPX9/bLjvZY8UHLT0
p4ZW49LlTSPJWMODujATMgzqkb3IHO6RJ7lDioXuRixFOYmEFnzdhRtId1fGHH065h927DHfyEm3
tp1COb+k0ZrdNHr76KZTRbdtzpYHRBAvgxTW8Kp1EivewLrPLjTMpps8pgCqdwOATbcLyMsO1IXo
hlUb+epABVlvF6an5DcRD42/sHOziZY96+Q+l3V4EBX79oWpUBRPoDvpDbF34IiQarcpBdd1NtZf
8sKzN3rW9l87K/d+tdhWRmTFhnlvZrb7BJJZUoS26ZCMnRrIRejYj+VDtSunSV4PWuXc1mkzLoEJ
l0utrdwdJ2i5kwM150VpdPXPEqn/ulTxeKhopbpwzq+kX6sUkpVxadn0GJIgd7dkjsjb1K+A1/rC
Fxz+49CiTEGopRZpVB/oXx94qPIO0zS5YKEPzTrXeuuvYdKbW7fVqBpUebPyispceQ5TwIlz8php
dGyVq6Ubx2t7So+R9ZCMTfEJVzzxC74R7/24Mq+4g9FKAAOtet/Y9rbNxJb5lUP5YOln0vwUVClJ
o5Ur/oe981iu3MjW9RNBAW+GF8C23PS2aoIgq4rwJoFEwjz9+UBJfdS6t29Hz3vSoQ6pWOQmkLnW
by9Bmg5hTzLzY+III679qT1UOs1h1Tr476PkR+KggbgcptwiI77t85AcXWoDVEMBN7lUKFAxDEAs
zNbNqNM+qq8JY39gtW7YDYSX7JYS23+YF6o6VGXjfXNKFxCnFenVrDl+G1OfQY82Wfq/JOv4RVrT
eC9tbaYlvUNMDpLccKfbwUQ3equcGzb27lDWnscCYLTnyqBPQCpJTHhRV3ed68hbf5jnoyWGLKAe
2j/W89qfQGq1kFgV/6oVc3JN/7d/oJO7/igb4bk7sqzEK9mEYu+6RfkZOHVOGaLXtScsRWBJRdW/
eBQwU4c973oyaSpKV1azigY65971DhaEQ2AgvqhDEsvlSvciGe80sBbreIX7I4+QMez4jee7sjZ/
TFpAWeXYEZzsBNawa0j1vPZoRfzw8LqSII4j2ydk806QLHxYnCWJbb+Ud8h1hw+UPpzZAjluxSGA
7EdGyt4EFM+Qv403/IACJHuQqOw5+8y0RUQyH6qMF1s2rElS+xRuRgi205k3+eSMzxSJqA+7z/1v
6RjArDRNoFXxrK++w7UHu+XR2drUmGdcezkTRxqku9pVr4s08htadERM+wbh4IUgAojieSNiikpv
FgrIMEsJUA1TJCenrWaL70rOR7sp9Gt7yqsY8pY7ozWXpY6qccRVyeFE6rJRiPloJJM8G33djbHE
hs9xtqzpIw0YVGjMjjmenACqPDJAh3guq4DTZ1i1p7wKdPLBW35vXAoHS9+c2mtONDe7ERtGVsWN
VvMpoIv4TsoyjzKIkn6deZ0J9Wn28xHDcvJCAY/1rpmd9mm643RJ/CV9cmAwI6Ply872HDwbDXnn
1IX335POzhknKZiASHhmMMaXlrg6rJZ4cK2XNCVed1k5XpHy81DVL7rT6HRGaA+eojEC+coKV+Tv
7VVzw76RhLyWOm2XDCex51FCajR9Clu1WSEtyh6DOf8oKzNrIrxmLvEosuWqTI8mKSD70Z1+IWgL
iA4M7Ej0ZrAvUbJEZe2ezaF2IoOIIQJqRyKLSVIlTkSLvYTHWac16mpx6sO4Gu8rXhrqTYiUxold
hnUNyWzLfH4UrplF5uin10WjPrWOzG2x1k3oKmWec4Dd3QCadc57nKGBDjxAv9LC+9zTpZdtdR7S
CEJ2fG4dBiFqAlp7NyAAgOmSw0WXc3EpjflQuumWd5zRAk2bQSyn+XaiQxvWbXaPTk8+vV4rn9Wk
i6uRlhuy/pK72Rj0UFYFIehy+CV7jQ6Vze5luHkb1iL43i9ave+JGLiSHdjBSnIehM49QXfvuWvT
hJUtzCkE+dbDudbEt6leb8cyOcvWfe765JojF8CoyiW1VutnIdIXhIsPtAMeOqZp2NXqPdDz6bCW
gJSeDD4MB+qHTvYxDjTDeaYuvN9B/n/ARzJYUYUW+5l5qlxi60nAItK5u5ozj4zt1P1RK8JSzBpU
O3Q0NoJ0GsfX1Vp/oEugBHU098Kr8ilagiV91ZGM4bzufZoX+k6FC3nj8OjWwVh3SpBHTnn0kdLy
iyOeKSsZn4QvYMiG/NEju/NIn1gZUbE8vmlm7+/mScmjYoe5jGOvQSYX22u+6Gf6Br03GlqaQ14L
148HKNhTLlzg0anY1gkvyGbK7g1G6Lyn42A13PUilaP1+6yeHxw8pj9RaCzaGWkdgA5q5IGGKFOZ
k3UlKZYmVUTQTXZXQfzx9UxRFu8LoPMEcGEk8pTiggj23lR2NKuA1RQy1IuK3sohzVoKopzp6Flk
QN/IUXp5PGhtIUjPBjR1h4mV86vnZKRZ109LCmzoNOHphr7bunvQNzOKsEgRTdWyFqU89qQrc7yA
M22cxtKOybevWLpEE+wYW0RNQavsjeCOe/FFslxrtsOWnNMeIRfh6jeF5uRqR0rOek80NccSiehW
1BjbdmLks/pVrOZ0W7iLcdENSnGMtC/PGRUw39JaA+RObY8qqcGRRDAgyQDvUvpH206ucy0zta28
gaQ6InO64ZVQSEaHSiM3lGqa/sRsz5fW3EbbZS0LeuwsKQVCBt0u+uTK725Vm3HeM/6FdtbdOf0a
lYZqoOexxW6tYCezJHEsHyxqMDInOQcDS74/emAEG1Pz9fepztZ2S+v2p8SloYk9QR2QHNZvX/9J
4Nfmg+6y9rceniFU8OuRQleqhGrJDjb3JiiBbxF+vTL2/N5o5K+N+xiUfJjIOolgzqTYfwHFXTVD
o8z4wsYS3Liq804P85wGAy3gW6yziXaflTYbt3aG1zaX/AB5wa+Wc2S9HwBe7kiYMN7qka4rZl+M
FQkyzlPvNPNdOTPvrlqm06cwEmDULQuuSZ2fy67BwjuHtU+orGsjZynEgVGN3X4cKw/Ot0wm+gVW
UBHASw6DEUFHovdBjFDYIS0z0eua519ftUvQph0pL1qOKoJiPN9fr9BGDWZooFUCkhGJpHkoXemA
KqfJvlRC6jcOkrartqCNhM4MwKuE2MSv507L6U0id4eenhVzVtVjFsrk4LImUXvM95d1yadGAxSg
CGvWfTVun0lFrZBn8H/5Xc03raf42AApI9vo1uuvEqd2g+KGsVmvvYUG6C8nGvXO6961eQKkrfO1
A7V9wa15KDUxGAWZ8uOuasHzvQ7nXuPpb7XOHykbuz8hBOLftpJPy6DbaokMi2IvxRfaLWsfODEt
XhiXDMcu4lKW5OANPPcZtYIXwwNnjb+AJ0Mzk8/VoO5ZFTxN1soXLWi3fgdKbKyY61w9SxK1L1+t
SCpL2vck0+e7hTaVLtQyXmEMB3CTk0zOSWe07yU2iFMgZspolkFVOhmMVWI8sBzwEzbY58YwSdOS
CXiLU0SGYF7YW/pXGWwfb61X5Xls+ZjU0JoPBNAXTFp84+ZAp0691t278NEOcpUP6lzJJTlJINc6
HH1teF8XWgV1EDkp+HNBn5cI//yP0RlUlBk5q4fsfjSYmCK6tvzDoHqaHslDOUiZ8LLPvIHJuAS/
tyXJXkmU0tRiWUDgtPKRwtAjN0AX6K4GPYumcdtYbkLevMV3Ltl8nLjhODwQAwf4AS3qx872FEwd
0JzTOUAK+COpBPclO+FEPNfZ9Vb9Y7OCvENFam0EF8s73fZOErdsp/tR53wMbD4p5CDa08pC8Okl
qCXCQG7PYI8AJvKcLjnnKa1pzAGEOWve6MceApE8osFX/fJd9uSIBWN+++qgmJUPCzUwkPdAqRjx
M8YKbsauEBdjUM1NNsnxKUcl+rNTdvKZt3NwpiusWgjV5Gayc0z6i+NR4YDOoj+pgEzSwqUvKRx6
q09irwXgjiu6aZbf4ef/Ch3+ndABbT/kzb8WOoC3v//VLQIRuv2BPzQOgf4b+gFOIN8G6fpffYP7
G9sLxbQmlYYMthuz/qdVxPoNbwlj7GbOIlF3o9z+0DfY+m8WGzVEAMnsX4qJ/8QqQlDWP8Pr7K+g
NNhFLSgW00Pv988k1FJLqRov98+6qOcrrRi6eCrN8mEmKuVn3agVdlzaBKNTZ0NpyJKUN5ZV99+K
wh26kJ4U7c5IPR3NXbeoO9uSyUu5mol9JdDo/MhkXqSnVliC/h/Kc7RIUCu5H40k2CVz5bGYyOke
d7DF9s52Bg5PEsVPpRbnosTovwBRFn0IEO/XoUQissRNO9O+ZE2nLLDzk3JUtSsyS4wgJIHDIVdb
7k8kJ9WvRvdOKeG3N0UwK0zOwn4o6exY4xGY/VNaa32bauq6rEZqwJcmL76tiSXe7SRVr3MqEHcz
qH1qQIi8aezTIuxnj7UcADyeF2u4K5x0vl492HROO3v59GpNu2+bYsLpoVgaCUhMTq7deS7Qgo80
e2ot+2JmJNewnawsDjMoJbtJSlIOwoqdo5LsGypLYmcsv+aIJNTXQ6XpVo+LkWW3o8Oe2I4UZuRT
lR7woPtnVAYMKC0SynitUYDUWbrmh7XJKrixJSNDvzXMEfadTLg0buw2+LmgsKBu1e8pIMoqNV65
QS8jMynFGZVqsTV1uCulSq1L6dUcXPUr/Q1OsXAN60Hn39hLG+T7RHnjg/JqErWXDImypg8fmZb4
kuOdyI3IXt3uUVTb2uv5GqPvzIcTVCBEWtdUt4ZHCn3op2tBRiWDKCY3T72RhwLUNaLkvDKyFqE7
JU0EyCepF5wt3U1knNZ0tVW42W+pZcFHMueCfcztBFVmMyOzntPbKQsCP0M3m9M7X3afA19lJAFg
FTlzv9V+TmlZYWuYGARooF3lj6a3XO2YMDK/JMSUnZTViN1KD5x16hpXvXcQuXfu1KsYCaWzp6aq
R2pugTNTUGildKchqVixTBQvgKvJrCj58/MWFd2qSerhDJU/kAyZ3dVmsBjVT367JmA5BZCIdsPZ
bjISiPWVMGJQCNerk5uUltC4NiiGMmyQwMmZXJrXDPM59fk7kP7HRbU+2sOMCLKxDAe5LLPuMWmM
bq+1CR2bvKERhJd3XqSNV7ouATALNEMLF0+XlrAxXB/AUegUB72rkZMayb6ABAg1T5q7fA7wbKcW
At/SuDJlYKA+MjzQWPsBuQDtNrpzWTs7iRa913ckKCxHdxZ87uM8d3WobJCexu95Au1G6DcaZkya
5YcRDIVK631erBJGrSdjmuikkzUH02W01jyeRF0ehDOOMmzrVVy52BzOZjHWD4vRAKDnrescwBHl
gxYM92vGi1m2xefqW8+GxjFQ+eVPH0ImLlw3C9u8GJ600axuqoly46HB3ZnPjvHYA0qAQtQNlbSD
HYQ6NdNRgiEqhIDxI2XaMlRjeWfZzUtg91W0yZDg4qxjIdMH122yXQ0jFmEXaaIi1xVA9VD5x351
62gu3e3Tbqcn4uKyWFdLcPJae91RNasOSHHNB3fLROZ4KneLTfOVR9Q4O1HgzIxcw3jtBKW+E3Mx
X5baWV+tyrYpzUFNkpXk188k+Z09VsInz3PGq25yKxok0oEzxWs5O8IcJ88PfQU630Lg1ltKc/nk
mrS4WxVnY5l2/rEl5eo4Eh93YcGlZyMd0hlidx0jOquoGB1oWabNTdzUo8oPHua8q7I3mZWChY0+
V3tk4SugHwq1elBUMFt8KDQmZ+UuWa2mAhKp+LRNq+BF9bUg+JHnC5eIbyl8uzmmnQjnSHPJnWy4
LQZ/+ql0KkpxIKwH1mJ9p1NwB0Hnjft+8Os3QX/UXSZTGK6UX/9bAUxuOqN245Rzc2uoMY8XOpae
qDapPofFlt8wrNgbddvcC5Glu8UQ+r7q7PFardI/Fbo9UKVdauUO2IhCWkKCx8fcttqznw3Wu4U6
+IizfrrMWBevfaMbjiC9xu0wOGU0SzHyVk3LY2rUrk/kBwgiDLO86EGiLoNTJUc9wwShiqFkc/I5
Mqv01giG4pgnWn4Hr+X5YakAs1LO/NgqpMmeJbOVAvQu26OKrm/oJk6eMwoqM6wCzvB9yc28RA6t
8oupyuE4mGjXgCXmj1qOZbRa3fpEBaIZ0TLt9TTF0AwQemJ4FulkXtYsmS4r0expWLn6FoMosgfH
HY1HM1UmKmeCKhd8L0vkLjJ77UQ33FkrPanZ0FKnxcEkjtzo8ztQYPVkZbaHEcM15t00WejDTXvF
vDbKs9PLe0mfZrF1OhhSvunCDUoynggeL/U3rIgE/LSz1+evtmMmJN0BSY3cRKXuF7drmylsAtZY
70bDFfFiKRLaOn1ef0IXuDtqUJuo73OOYNJG6Xfu+ykJ02wZD5NeP03zLA60zqY7HtKEDkZUaCOJ
SfcWDb0xVePnMdW6WLj9H4LC/87H/24+xk3//xuP/0+fr+3fVcDbH/nTT72FDeCaZgb1MF5Bpv9j
SEZTiEDYdrcwE/KuMFz/Y0i2vN8I8dTR3W2Oaf4NX/BPP7XxG4LhTQQMKo620/9PZmR0w3+fkX2H
74scAXop+Pb+LhSthTcMnOjTxcjBbATWtknWFRlujksDLuykT+cZOgm5jofSJMFEf5VEaRm7EmfI
AGtny7UP8UPo5q4iSAvmLfJUIzr/MXebbnBlNBZNbmAWmZgF9rZFBV4EdbEcC2JpNEKoUSDW6tSP
FSct77uEyumuSQErmlipnFzqgLPy4iTFfG61WgEEM1VdLzZQD2MKAhPNfdOGVlF/rejY1ecgDpyi
uxT1kB/qYh4NGndL8wnKeaVtIxunzR60eWmQ/wa7iXyRKa76NW25YN35YS2VA1nE0Bg2iBCucz3b
yrozOTE0cBKjbqHIpTo0M2zZTDgq23jQAvTWqfBugkAqqtsXnYx+TcMZ6/JqHmRfUlaoVVrFYETA
eAcluS/W3ltDj9ZDyGp6NOcIKEDdmk7SfJPTYjxMEEDq0NKoEWfDwMnG/WDO0ZCisBnKuo9hi9Wb
ZEB/SbbA4KhPRTefgN3Y4JMekQaeAH0032jqEJfJMSr8om6/s41S7dy0EwZxRf1lalujQ7zhTTvc
bLimOWGcE1O79xIUOBVMuRkI8y8zYTZsxkK1eQw1Gpn1e4Hx0PyyIFqbG9H9MiaqQnqUvSIpjyjO
w7pIJCk2RjyhTsiWUR/F5nKcvwyP5uZ9nDYXZP1liFzMzRzZfxkljc0z6SW5/r46RrovHd7GfZls
0DyCpPd6CyPAb1fjvmRNeIR8ya5KLKtvVAS64HrKmKJOS+WxUjhKYrNHkwENHY+bxxM/Naxpl1VY
P3Vjs4HSLwr+sAWxZl4f3M4OflGxOUfHzUOKQAk7abs5S93K2ji3bKx+6jjyTjIpzJPc3KgkNSff
eRuwqDaAuh80cbAdLQM9cYdUCvMpqfLxNPW1tzcrxRYQNMnw6NvqBypmbZNlrHHyZZDlDUAM5+Fk
jZYvC226uWlZmOxzuTls4ZzNgwJvh4kfVsOInc2NO3wZcwcsulTp9jfC19cP6u6TGGfd8oJwqD4m
X/ZeTdOx+nab61dt/t8FWeSNcAooUvllEDYV5KqzuYYN0LlnNxUyhBAFcw5ytAGiwmhMeEn1UG7u
42Etu4OSNLq3Ps+hl9hbN2ep3zuZwHn7ZWJuG9ucOFkSI7nqOkqNR0d2tzhsgv3g6my1RrmcRDC0
0ZwJIsvnJUDEIX8U2A5xIE4TFBgGxKIK6Dm3zXckeq9O1YNAIaGa40CZHmo+YbHNs/x0gp5V927C
OISRLSyZBf5syvjvrfhvbkXuJTIA/jVoFP+q3qf3/tdfgaPf/8wf16LncCsGaGzAeZAIBy730h/x
PPwrIESXqjVs8L9ffX9aY4LfuFoI7CFWmPAKa0tv+vNW9H9DawxH5+I92Fr9rP/kWqT+5p+vRQAj
BwW6Tw8K6tD/h0C3UFlhrFRqLe6SvXEAN13sdqgetiJ0nk82BrnvxHJXteY6RVWmIiqzgk1z2O0p
Lm0ol7VW4y1BtwlJ0OCYxcY2/ZrRgFNgnhWg1BYDeirvGl/TcE9W322tJ0SOV3TfpJy3i6Wnu34O
SPXhQ8yPSe2g05NTc6GfdL2pCuCl0B+pE2QGTuwoKer+TEdIGY9tQjEd5Fgos15AO7n91SzgOd3a
gkSfneIw8c2ZodW73YkO7+TUar18aEhyO/dD/r3whPaWV7X2lIrGDW22jMMYmCk2584KO3/obtd5
oOJ+Hu6Vn/50yI3kTeUnpV763jYXsioDHGrIIzXsso086Gn52fVWPgGzQIE3OtF0Tsdhjgeo24uV
v53B+N61ZmgiT15LcLVwNM373PCfEjVeg6pRnDw3j6QV4R+aaINHqAKr77O5mn59aZf6YvvdW8J6
FZHAPp/LJf0euMBUgpQSYsTu0QB+F0ji2SPbR7QbKyXYDd2/VpbFpd+NgOKA3nneRDyCT7OV7BKP
a6RM3O1bECGqFTOCgbAO3urpt1apaQQzlO1jOgTVS4uK+8WYIdbYD5H8oZDdg4Oi3JISD6pefw5r
d0cj5npMbO0s7UW8t7bRP3VMDGGW43aNEMwhGTK7O/JSjom/Ynx1pLhdVNa/2aX/5A55e2jnPj8Y
+NUvblJ6u5U6i2MAxUunmP9crZ0mQqasZwRixEPV7QDAmQ71vRkk4w9NF30TeUK37qVZWTd1Tr5C
PJkZSp4W79euyppHi9yZndVzmcZmaz0MleSA9pMGq3qG9ZQ3JyxyynmzCo+mqmcRHHBsUaKedoYB
/bq0YUH5CaCmctsb05jHqzTV5Lifes159lCUXNm1q3+3+cHjYYFLq/PCzLnA8JjuDZ+whtCaF/1q
WvAQnNpCd5jgCrnAjzkrJiYCR5LPJfCma7hnUJm0sUsq5HOLSbRCOlgXxu+K8f8e9P/moAfY35T4
//qkP7FmNxTD/vWk/+MP/WmD9H5j96EUYdtWOOm3bKg/jvrAgAvAVgAT8HsQG5fKnzQBsVGgLdwP
XA98E1tb3p9nPUlspE37XBCEn37tTf9BohSBTX8764HWyfDBWBXggqRwl7/pr6683M1tZAlDdp6F
gYt26ohB2iDhq054pDEQiGTH9lgEj10pBP2KCW25ka58Z6ZInoPq2BvQzpHfVu55XT072ZEBuzJG
6fqMYMWu7YNRoKO4L4Oih/knmA7VpAVxv+D2wOBkDli5p5o6zypxRjMcoZ+p3m1H9xIUZGSEBOeT
bWqs0maobIMd/jKr3ymDBFeiQ1BWD0OCksT2NfHBxO798LmQYukjAEtXncg1bNByABZ3TCc20sk2
L4Eps3gAf79GFe+FtRp5z01t7w0GmC8VS7oV86Lnjx3ewfs50+UNddr1Q11oc7Pz5pbNrfBnUh0a
R0+xIxTdQwUpeeDLC6DhdkFM7QZns+tz8G7/MOdmT6Rcm7dkcDgIyIas5MMkDN2IZycRe1t65mu1
QSm8x9WjYc4uTLX9PVVLdwvAGsTNall3o1lADBJ+F2eGeZe56wDu4WKTWXIX7FCr7izUlzdWM9EX
Pw2RQ6NwFXZE0v9wcXYcbEBE5tOmvDLquopzcN0H1VseHzvNFtfDONg3lAxxUcpxHS/6tBPQBTdJ
19efhaK4XZX2sh8cqt5SdNUPphv8cJKkjQ3G2oi4Eu4JIq/CDGQzsDUj7L26ISnBOasJYbdHysVj
0Q/WA6jwfGV13nSXD7q4x1P3UZhW9u60LlVo6XxV6c4SO5uJ0oV0CrmrtXsFQ/RY9SUrdEneFfoM
olX4RAgEKFHGFvJGm8sxQk80PJczDez2YM43Sz6QkzM75s5w+E61eUrBbZP0aSXmrw4rfwthKJo2
4MsWBctV1xlXVib086KPPyv++9t0tKt7FnsUN8ucoKTKnQ57hI2Pv0+KJOzSdb0hlkNGRae0Q6nP
7WFFlfmgmzzRnjvKC2kr9tWCQIdBgEgQHvvrdrbWb6r3sAnDJaAxK7iNOpsoo9CylB2LspwOI2Gr
e03A5VjBcMbJca0UXoZwdcG3AU6ZpVAWHLl14RsGnkE0kQQMjYkmIzQmLxpi3GxYH/x80feJd2Ur
smkG0bwt01jcZVZ/qyHIMBZEIEFlPwCkVrvG734MHfLVumhfFgsWrTKH77XXV/syNwER69y8cmxk
xc32m1p+Is4kiM6QHfmK+qtNt3MEMJ4cu0lp1xMxlTQb4MEAl/3GYTjcml0977Whb6OKxm1s/IP9
YrvkLc6o2WNqQfRQo2vSLbSzlyCtSXLzm/ISsRu9uj9UnjBPxXBeZX6RNTIUIdeN57thmSQHwA1C
rbdr5rOC9IOpy/flBANgl8XwwNxZ3XcUp5xUwcdM2KN1og98vq9nYvIbWZokKnXkIlCTeW336rz0
EJI9cEsZoySe7idbvoxk01HavTg3E3ELxK4giLcn/bEpNLsKYmH0ZoGUY7JqwAXiGdBKtKJ1dq67
BoA2S7e3zaYkYDJP7ujxyW+Byd8bu7NPjqhFuObGu9spR4YZ5qLvQ8+PvCVmxn1XmVcArPWeuDIe
aT2tGEAwmVRLVt0tHLvMiFvEZMuIEHnN8n0dA3w9CeezgnW55Mu8fKfSGKF6neviUfTzY6OTEZIS
cnnb1hlsiQqqsbtLWVNPFn1jAxEhtteFlUPWxrAW7akrVYKCtpHVRpkFD1hHPrHfTlGKoGU/ZX7F
7gspiprNxW/RuZSuJJGd1+OMTm508CZ0uUvfwZqte9+U9X7JBD6nsOmmah5f0ENglDouqpFnGk2z
kbtFEz9KSJcFWWUxQkllk+ne4gNrx7DA+HIsR79YL7Pdu/czF/YjPBSvCLokPzj1qPreBiPvz9nm
pEFRYjkfkqc/jwxggSwytMSziabpvAdRYaAiHUjvz62p+6TmJAy5QdGkJIbK05Jb6W1WjdWjD+Hm
gYdp3oFULh7cACD/W+fbww5+qT4aeZq9byWaAeGffYHoF67uklo9cIj3RRyv05icVOfzflhKKUa+
VbvvONo/G0xhU0h6wXQt1TDcLZAUeuy5tBDBB6B5CwtnJI7MntfxVd+YbdHr+Tfu5BRrZz1eDxsD
nign+NSJSF6ZVBPrQVOletXIC7mpoc9ZS6tf9caoO1/kev5FtI8b555u7LvTqlO98fHQ21DzyxdN
j0Ut78OiyPyXcePxK3eofmoFcdDnmm0F5WKXT/eJsN0X7pFg130pApbFhCT2vC6JjNLI0lO/6QfK
PA9sDqM0eQnYZO5mpnKeyiXT7vIvAYL5pUX4UiVUHdyS+hIrmEG9noJRlD9tKcqHbmoeK1Aykz6B
JjmVBllSJBHysiLhErfrlzyBGBZ/wQ6EnXW3EC1x3VXZ9M2ZlulX4mfiOyINtcdzGvShhtIY8l4g
++yNQt01DudNaA299sPWF2CivkmT0NK22Hhv6ehf16buO20yDeUQazJiFkfAEBd5AXcdeHXxiqzK
tkO/teRDYSfjtoBa4gZHWnXincuLA7YaaK/FnkXIdx7scAbq35JAJvauyfVyjg2lAfBVdv6QBNRq
CeqZo2Yc2bEFqlIWZYQVoWOoOtp8b5dlkuJMkr3Lxm7rWKE2MtJEqeBV3RrNtJPshO6IyC3oOXYy
8pFCY+jujXGQ8eA4Ab3ZaqxDL2llPHtFdxo87FghqHj/DbXwhmymIxmY+GTat3Ixu2YnqUnHMkgI
7i+XAeo60acutkz3w06z4NnLmvq9TYd2b6FJQLJfeJDYBAy1WoSalxPRYduhy0z3roPV9r4rp6+O
2OxRnZmps0nSrcX68CbQTZkY1ksgs4wom9qa7VD0gObIW9sjzlz+sSTf1z8WVrY8+GUiVDSbmfGu
AMci6P3uO2uhvHfwD8Pszqb+bYQzS3b0CY08SzgdQ7/xjJ+BMEWxuZpS7ey3RfKWB7J5JlbcHfZW
k81X4zAuB1VoWhavPeFNtWeVpyIt73TCed5E493Qy4shGYeLwqU3+SNI/yKDe1sG+s3o2WmM7RHZ
r4OP7NatmA19xDYHQdIxyGqv7I/AW03Ah7bDuWIv3hIW9WQTFEafEaLEIdcPQZWmN4PENzaZa3Ii
k1wdVtuR8dpZFdu8Pl7II9+5Y1//ygpz01SMrvfLpVQsI/ENrSJgcf+MPCP5cO022atWB5Xht7kO
UddDpiIyYa1lzBpCHH060HifFnaY4pv62emBagjk4X86Las4Wqzpuk1E9lqh/3nKHT3D8+cgyjaS
8dJ3M3irUbob01wHyAmZEesppQKERgXSwsR49PMAUrkx0/Jt8D0UDHCaCqEITfbJrkPnvxPJul6V
mtGdJ6LpL/yE1cWkIepHsuZyX+dSHutOqH0aWM1JVClKy3J97RbUOJFhGv078WreHYyH9oswt/+m
lf8Rk/xvtmRiUU0Ubv96S36W79lfN+Q//sBfOUKHeGSEb+RtIDz+x4a8cYTEAxDWSzgFPvVtDf7f
DVk3jC3a9C/k4MYb6rqlU95MWokBb/gfrMb+37z/LN9I6HQLFJa7Nvi/Uv4Z2fKsXfzlOmhWbcUw
NSG13tfuFLzUtW2dynkmC06laXc1OPbw01iWnEUPUn0RTX/sCaq9oj5ovivGMdjVuTE/ZMvi3NUd
9g8LE+aMWhZtxaSPaj0i8bKT6UHzlrkR0RgoXDHPWTIHdXcca5M16PcAc71KtNugthVBEjCOyN5N
8jn9T3apJR+P6O31WZ1SbzQANhNv1oozkbpCPXaKD/lRa1rP3HV2ZmLUKNisr/gsbeuW03LeLCW8
cGmno2urTfLcqNlZ5ENfE146kn1+Q6pkdhCeuVrR1LjJU1Ob2RMCfIv3zmjjah21jymr8ye/sHvY
pTor7gkPuJFzL06rk6f7rE3GdxJJyPIa6qSAbIOsR7FgRUGrKPrAM/Q/7J3HktzYua1f5cSdo2PD
A4M7uJlAIjPLG9oJgkUD7/aGf/r7obpbIosU60hjDU7HkdQkMpEwv1nrWys+FViOY2a7yY4stNmg
isdnfWG4GHh0WjVvvk6TYtRO89RMS1AUWrI8aKShriArk4Jo0thqbcONjIwCKBpjQTVw1EVCAQON
vRi7Yr53Sh4BVy2vsZpfofpzD/t8mf93bvbKE8FgT8Hd9K+fCNeN7NP/CT7hb/tBXvvXH/zryeA7
f9iIZ7mdHdN2LWOLEvtHisHGEMMZRqdDmABjsH8+GZAcCMHwDG2BQaD1FnDw1+zMsv/wTV0w5RJ/
rkn+LRq79Ryh9E+CheWRkAmhxMSdzkCXCMYXrBkeWaz4Zxf5DeHTyYoXgDIfibkhqGTVlcarNGwr
F2Uk8zLsPciI1w8aSjEd541+VKweL2M+e7h0+L0I1qFra1YGA+hGU2kOZ/AMbkBP6Vw0Q6094Lht
902daBd9hpMcI73zMHrt/CaHU1rvQBtrkd52eMhUToWn4Ajw9+msGbqs3vljbEZ558d7PvfMiCY5
FhsdgUL7TBgIerIuvpvW7oZbIkA2ITCXt/qxU2w9PMcrUAo7Z92Kg3go/CBNui+DrU/BkLeK1b3M
99Ksl6tYJggXexHMo/icak6260qlhTGZ34dFrGtE5AGM1cSIGGfX7/xlzEPVFjARSissZ3mDcdQK
taToP0mjNw/4Or19a1Nrm5XD8avNz7t0VtDXnn9c1JDduziqUFSChmgLA19As8TMMduRLO78Ri6+
wO5YrGHVZTpbFZ+qSpA8nSJbCZJMs7eead6NDe76InOvUt2PoexW974gcILc9QhAxbG1cM7gr6Ia
9ZFZWmggAiMWkZbl+p6Uw7d2Py77sd++RFv0QT+YcVAuA+BLW3PC0hueoMIH5jxX57bWswsmgxi5
DTCkq3vQsrI92GtXYxhy4L0iOic20Dn6sX/ul0bsvQInQbbGGuMYPIKmGOxQNS0GZDSZB8Oia9Fg
Y58woOaPVO3rSeneiCkTS4GadeR0SlsCNQsLWqxNcrEH1WVwKKBNxwox+X1s5xZpt+adFlZZe8M2
u2BQkj4UPXKKUQ1aClLcstTCIu8eG+W89eb1MjfAMScjnkSNbiXUxZpGblshWMg/5l1vRXkTy/2U
TzWGa6Y5neF/xT2K+X7E1sE1QS7qvHMmLglPJuQF581hSIqFyj8u8arjGvZ0sJ2qFDu9t0+dkesf
F2vV9xircGcXTyutEwMBrw3pupbjRjjerwS6IzfhWmAV2QVu0lrHdLWG0IL+uhfIQYJCl8hm+grA
wRwHRHuNe9UsXaR7/IKN6VsHh43iITbzN9JwkisGEdXB9J7YTYrznCCdsFtM4oQrVWoP8c3C6Z9l
9xWkXty7eGrzIl2iNvPlo6hnVASuX9yvBPwglF2vVM8ozcuLKTTiFAhpMVSBbQg3rGc92fWGJm4z
nJuhIGks1JWXkl/JaCqFWr7Dn+acdEPG+yzxxqNhJKce8cOF0sQQaGD/3wy2yVlk1BUYVu4i1vSn
AC5+txN2k+2VnYs3S2zhQNV0hzsXgyDxabx58dPCCS3qh0Izl9u4HcRZ70EGg+F2UtJI2XOGTutN
wdxXzn4oiZkwF8AJfNThEiGPyb+oXbIvKaOmcK41q3jKRujXvLDL09jxNh+8ERPvyvlsV2Uf3bSk
AjDFtzlOcWIxLDsDlYAx7PQPwstOQz06dAgb3FPa90AKunASJvRVn255nUonsKwZKkPnfx768p7x
1m2sD7clGirMlhlJEpn2taKGOSBwupC9e5lN/PvAo6PJwXiK6Lg+uAnAg0pij1jAde1SlGcos7NP
XZPAmfDWB4XC/Yj3DGllQS4MzVy/h264hEbWGIGsOy6pxJFXi+EeqNQ++WwDdx64E4ZzCmyBkSY0
iH44AGYW3Gq4sruvI1OLnbsu8bUtczMSpa6fEakXh7w0xrBYIAUvfYFlw6+8Y2qKm6Y0PpLrfpkn
Vn5S9vzWm5QLdweJWUmU42kQWf3o+yPtFynKbUujl6IZGeOs309J+Wjow4Vr9fK69fA/NxIfadOU
V0Sr7Qhuui1TNpyxmXrInrtvUg4iYECDuGYdmsiyUODG2AnDburLS9jTMrJmMExAq9CL5xiUzJTB
ouc/LtZybMpav1hx/h7gdsGW8UqG0h5HrNf1EWR5dqsK5zLXeQnNGsv6YvK5n/WkPMjBxkdZ2Syb
4OM4fZddMBs+JbJjUTSyTk965ukl/uwgxdf7gfit91M8DEd3cb80g8EmOSnTw4BmK5rrWTskNTQb
F4fyTV+OtyJBctRZ1vbBp6sW4cC+t42WpL97TItNODnZYQZotOOBBlkx1d4NPqv2Tpu/mFmLYgD3
/8kbV8mzBhXWAtv9yPM3O6ejNZEwyFNugvq0HzZTi1caZpQxbDwk7mSid2rN/Wy1epS4+buJ6vaE
k+BxAZOsik7SRCffTK11z2Vdxgf0C7CJWkc/2I3rhbpVibPXQsNtLN7kjGHjg3TQlBFsjCD7iUlc
3b8h4TpG95ywCCMJd560DAgKamavmd728KRcbkXYNDl7A66+yruJbelP7QZSL7abrMmxo5pHNj44
78mUZ/HyBvQgbjxwSwtK7SS0VcPTm0zbtZ2QK9dGbN+z43Md+aEZ53qtoaqPCilIjqTbZT2WlxnT
AWa7cpXyv3jer3Wf9csr5bWOcYw17r8ury/4a4bPxfJ90/3XH/p7La3/AX2PDhnEpP0ssP2rsPb8
PxDkWhB2WAV7Nti7fxTWpv+HTiMMLVKYDlEzZID9XVibDltuz2ePrLOxFtuf+jc6b/1F502WEBRV
A3ariTpHN17yE01kmNJbEXAAQ+lZ8pq6ezfpWMKRz5JH0OEZwlyOgnY+tdzOJCY3nn8PzLY/sm8c
I7PTu0j0Gcbt707jrxC2LxXDfDS+HNMKgaXWImaN5uL7dfmscKoWhuecXGJQmhuEPuLGW52Bz6DF
drHTh+Yh00EYhZkEP5WYFGYtiJgK0038xSMA+k7RTHQybBe3ct8hWAFCkvJc3Vup0j8QYdyjUS3H
FpP36GheUEIoEje8STylBZbTa95xKuI1sERRs8XWy8liStxYbiHfpMg3kd9rEMJgv5Qd+y5VLgFq
fpNA4aL2z54c9BCUCZwX6T92DCblEPqTZ95CQBje+E1b7ibZVePOL42SN/aUd0/VUol7KzYbZIkW
0ExkxA12Lqj/bHxGXnDluTcbXl4ZLTzBG6z97+oNHgU4jNle/HaOE43sh1WeuyTXo2Ew1WeExZJB
BjoCJ1cXetKc28ZRj26dzbeA/JfIVUN/EeOIPs8aZUPmrjwmAag4151lLpd1klI35wV9y6A390Cj
PggzVzstU01DRGuZvjfiuHV31MrTlQYb747hMJtJN11go2fjfJm464MYkpImYcjQtvm1i9rAQWsL
xdl6YkKB3blN1W62bRwQgyky5154RXuPxs3kteFVt/a4uujf2OwUVyxhlfkmT5ivzrqW3axrF2KW
AoDhl9PjIgRyqJTR5Oy0dlSWVX1o3R5cmi4Jr1bY4MKV8fMR7RUsvNXXduYqOgxYIH7wsk17KK3O
HWe9u/CcQoISLMU50YkJ2KKrz6kuyiSIa1G+b3tdPTYu5qluYr6zLwYNy57KVpQBxnxpjsL9wrvQ
OTAO72iM+PbSGLdKYkTrDbsf+TDvtMPaTVRabdGmnwou+50Jd2ZPLCSLKJVM98Idp2tCh8YLe1JD
yI7Cj6wuLcNeY2xvAGTiC/XmfYoxm4E0lV0iMyq9EgEwwSTYXJb9yrrovc1fstfmUtvFnj+Etj/p
n4wkT/dVTkySgZrsihRMK/DmWR5ZlI7TvscF90EZmPL3sZvqJ2N0chk0k7mk+7Vn+RmNDRSgnWsr
5VEiVq5ByFJXYiQ0/SUoE/JB0CrE2qM9KzQgllZisJ+lfuG3NsvamfN4ImddbjECZXqZ4LOCeTJx
9qwhpiWhb83VmB7KxbDzLfvC+syEfnJ2GeXR4zqh2vfR6nL61q64QsEVH8yG5tvwsu3uSr2OSXpp
xWOEb8ssA4x4051bMzOP3KJxTgWzeT+d1id3XOcwnpR18p2NXeQs+FRbXWuueRJOH8YUwyeyRGdh
6gDBRw8KiCaM2Kd6WthMS/cjhHN/CGzWvbQPCD/Ha7Ni2zzrbD92FY5nRvNjn1aXS4NBEFb2OJ6a
BDE7GyFylfY5lSkilMaRuxFD/I0qrenOkSOtOH7UcWb5rsob4E9tNBlkNuKHHRsNb5eOHIE3v3Pt
8Di4IMe0BPUQl4Rb9HV3nw1m34QzddJV3E3dpdYBW2Xy0ImbzMubR7cxQDzpA/pn0fC/O1yjfiiJ
UDmPqy2vEO6lt5kxFW+I6agfEQvq7Flppap2wvnV0sYhDi+Kz3mCRB8/aMbWHYOnQ9LNUmrvUSGh
Xp27zr83TFhloQsLmB+lpbQ6WKLyv8rV7M5LpU8fEi9l2b7o4z1J9t0R+10ABEmTREc26VEYOevx
vkuti9Qfc7AvoyQXqSGsNdad9G7jTL9rxopZxTJXTH6kSm4ty2opaynzSwCIqfrYLKKudhYrXjuS
S14CVYOqmHY+TgVbn8er3qvGZpfok52yFPNQEBW4uW6AUQJztEfW85umdvzG892/97V0OsANUx8d
zecQiS/WS9bnpOgQD3GSBbOHbrLRVGi4JkC/xu9ZEev8g4uO5zw3eWGyDyLbDKXJsKbk9ojKYHEG
l+1ST2wf/9lipBshVO/O/jwxcB7xzoHHcZznn+2oeelFJaSGddTkS466GyLZ/5ybgpQIj+q0QE/6
NkM4cgL56976Zgppx6w+G52CAejbhXkza5hZYh79pBZdJosXf2Y+dfJdlpSOrc17THqIikXdsiOy
8uuFgjmyGg3szrrOxk3Njc52P/Oma9RlYm+gyAmqdEHxJPlH5gntYz4V3Z00zPnCsjuwaapN6w/Q
8sbPo1mqi4LpZCBZh0dbXfJUagREcZXa5p7FXMajI3dHLyRdKL3EiMMEndepvDA9cl1oNGgo2deh
jNsaQIRbUyV987BILWsCNvjirZP3fR12Tlc8oQJLsI36W9pYYiVGHOTMbQgDwsSA3wDi0qdaeShV
GJiN2n4YhfyQISV7y9aEnyv9pFn5eKMJq7hfhPNQzLEd5XmVVKFp4bbZuGLmlcpg6ux0Cq+bGObJ
iRKr+bg0cX/oB41wnV7we8UiR8iqmXn90USVwt+ZjV8MfUuWdGISRtxUVldep/RLxeOMu0gtK0ba
kRaMuothVYk7ggvENYpPQBI+KGYNYH0IZWAa5LeE0Meay+7D07YUOvp/5gmQS+A9k+M2bYI7bBjL
nbWJ8OZnPd62WibHZJPpDUrdM9TgZU2E51UKjDZgy2AYlxlUBjvwZ6XUfrIytDB2ZSWhvwkC400a
iBCoe/IYZeEtXDX/7Fpq2gpMMmpCxE5+uDzrDOUmOfSe1Yf+JkTsnzWJbVbSfc7a6nY7N8/Hy05f
WddOz2pG+axspDyR74xnveP4rH1kDYu46FkRKZ7Vkf4mlBxzyZuAzWXdHYuO88nwI07pRtGGoCYq
Te9h3oSXzbMG09rkmB4eKoa2vtlGXuOU+ZUkZWBGcu9W19tG5K00/O5eNyf3Yxd7edQ4iex3RVYg
XdDjbY/tdnXUKYmoQ0sqFlCpvvLK6OARA8lq9VsDzUpFl5n56N3c9ptfCyvblwL4GHaVUmxsQ41O
f3AY7g5A/6CLEcIITOC/W5P/VVtHX/VdO/JT6vP/Kz89fap+2JfQi/FH/u7pMFT6rCG4J4BSo/Sl
dfu7q8Mg4hKEwb6UO4B/0rb8tUg18aII1qWsV7d8y2cB8N9SY/GHYQAWYSCMseTfTVx52dTxt4DL
41MIY3OobB/h+86JcY9hKdPSjhCJLMZ+OUidwbfU43fn5FctGn/NP3cytrUdBovMJrU2hWe8bNBW
XcllXEftqMgtfyyaasFVIrybCilitfv9sTihL4/lkyPDepgEFefZ3fr9V+K3yJU/mvGG3PVvBBXR
FbHb5tlaYTm1TpWlrxwQvMNPh0StzUNMIDMHPSXQjH9/yLlQdqe7Mj4SYMPzNe6a/rKRA+5N3KGN
vfd81tNic8cd6GxGZMyQr5bIaSbgf52dDFgSGVaBcqizqEUKQrD8DGdp8aV4qudMXmJB8/H9JX40
rVgtKmcBKR7PNVJIvbori9KPSvwyb/Teqc/+KKFSEM10HeNkuLaS3MYokZA3QAhidcoStYRdv/kv
NGv96sMCe5sWFpzSNrkSw5KFk1uSe9eW0MzQmVwRxOF4+zQ3hztDDdU3bETNzWpO+RsDgDSTyrg8
YG2vgUOirYFoNR1Fg6i3Wzsj8kbR7CTo8VBPZ95AvakuXL1vriVDa96hhfmJDkkDyTJ16Ha06dix
cU4Q0vmxA8fAaD5DI6gunbWaWUWsID5FN0E6lp51EMrgXVto/gQ3O5Wu4h2w0N+qDz668kUBiW8p
/GoXadEUc53vBU1yS7dR1U+DdNsPOUC+dzkS73s/EX5KKKjyv+TYiai+fTTZO3DPDQVqns0HOXrI
4YRnpk9FWno2iwyrvBEl2769YyUkZw3TcLEM9QTQfmVTgis0MPC0ICJeAeZaWW7fZCZksjkDqTvn
yz11pBMqpI0fKrcZD80s+gMWFfZfc+NUX+S22k/r9PMiYQUkJkB8QmaGdsc7LiX7jZOT1nF5hfNx
fWeZhnZnEkcI2iTGo8yKqTg59Sg0mo88Rr3baA8WYqYTewbrOE61YlWQFZciT4YvCb7op0LfKtw1
QceM+jmjh+WcBmnsfO76cj/pk7yuN8zZ7OIyNWF8QWu+QNTMuLhI3vgKMF0HsSvSWqiaq1ZhDJ6n
et8Yltj7MWp4t+0vcoTARA31CdwDAASfgC/F/MvuRzMGPZ5CIQtn1+nu46k0Lp1U3QITm3RCnFyL
S5u7B9X4eGUWlhHm+vh1rlztYEutvyqMen3qZ/hw/LL2UzsXxQ3adiMo1r6/x7cDgL/37mktsnCw
1/faIM1rY02NkI5VXWvk6oaT70wPeMEh5Oj+eFgqhiZT9c4148Y4ZgXWLosBEu3d59rJaL5xYQ2E
oQ7FzAQX9jfN7aryMSiSqkBcbGxQ36Xs4Fh6U7nMJwizCcRaFrVCAP7VkvVtoSYkl7vZGNSEtoJi
KyADROWPlsy9pC9B2oKRnx5d2gq2gspNqNlSWZAuWmT4QmC+b4S0mv3JuDru+1mzEu/gLoVhnyAz
K5YGpbZ4B5WTFUgnRejLASDNmtyPhc2/abbZmFw7nYQH2VSynm4TR0s8XHWwxtMLP9ZGcllUPNkf
jDbdxP+ijtGwTTgBjbc53nX7ALjIdr+4tOJQVvu017C6tckgH4qKqDg2eL4qPhC9UDz4NFyRFDWP
4aZy7eMoULq78cK+JzaNeNlNAykE9ozubTetI/ZGW4PRaPemeZ7Ab1zq82wfsRQzHpiLJVuCavX1
R4MQRaKduu2/dmMnfiDBZPrsGDWp4TXNGyR00zxt8h7aHqtGnzKU1qlVoj5n8+SHfTXgxK+6GIu9
Bs76ghEmGkJ3dKGDOuzeS5nVtK9+T70usNBpS0rNFsf+x1ny/3U0sw+rEqhnbDLFWjgBU3U3m1b7
1WJyfMkHQWhTGFZz0TIqAIsFriUN5TI1J0+U/k1pZ86nknU4UM5y1Ikbdqs7bSq2GHmv4rNpCHlT
TkZffSMksHxrih7QaZE7a4BeD8dflRJzqCgjdB4ehTNw35bBf6vA/1UViD4FHcm/Hu4fkO9nX34s
A//8M3/XgeIP/gpUM7zmLfzCHjXC33Wg+wdvfscm82mb35ubeO7vOlCnDtR9NG/8ZQJPGPXbX3Wg
Yf2BLs8BkyEcF62f/+/p6l5WMIh5iFLXbZtCxhSbjfn7CiaZNmZ32wxsrgf2+yUpCyQ+GKl/aQ1Y
XBjYyfqSayqrA39DdX53rl4vD21QNSTNINURrJ+cn8rDroOtxjytjya2hSF5Yk6og+IJaOSr439w
KN+zKa9ZKUL1+/GLSjMfdb0iOQebaxaVho6YgriOEK9g9x98K06lD0BQ50d/yTFZ9bloF8vqo5Jt
JGHXaxfIvi/2/ewOp99/K5Y839e8zyfQ5DtZ4DYJDXxZxs8jNKLS5gTC+sQtshh3tRycb/PoBCxb
wZ80rGm3Z9u+JSj1lf0L1+AvDk4XsV3FxFlvBfl3EYL9nMax2cJd0xrL2V5WaVjrVnf5+6/4osbm
K9osoAw8lihbTdz4Px5F8UJSYxcPkfQtB62PUSuyIOfOHcO8rQC4/P5wm8Pyu47l+XB0ZLRFgHCE
s+lfv/9SQEwwvun9QPoicxkoYF9d0/jmJU2Fn7e6QPbQvtJG/HwaGYYAy7LpIVhivUy1itMiZ0TV
DFEubPgRhHTwY/lN+Pvv9aI7ev5eBgtD5seYS8nR+fF7MSVnXNQVQ2SyFsI0oV0mG2mDfd9+Zsf/
ynf61Vn8/mgvfjTa4aRL7HKgC6AwiCkjkpGkt3ZbEDVgaXayKJ5+/wWNrdl6+cuhPnRsEzcuF+SL
R9mSomefcIRFeupYNxaJC28TyLInp1m9IzRHYATdvQvVhFAqBMJOj6Wotc3jkMgmGhHbhsNsTDs5
ue3neTa10+LgwDLYyTxADNyVLsoRvejWVx5ML/er2y9jIqbeoio91/jpivNU4hhNz22UTYNFOt72
7t9R64yhphEMkzHP3beoBgKTswfZbrY+Mryabwfda6+BIZn7pE38G7hHySv3gv2LS5O2nc6WO9zm
/17cDLlfOgWD3j6aqUARR9lwv4Hrd54D57lL1Js5M4FsYq7FflaiN5jrXF4Sdz+S/zKDEhhFvSus
jc6+kF1gkr3OSswjZctIyDUcDHltOKt2QldM1zj2fTDB+aWmkv7bgeD1t/3oIZA0s24vLc09mKaB
g86ENQ9j50zkkwIDUwLSi22MQqV9kVrFm4HUl2uMsbCZzbU4oNwEdqj1N/B612PH4nK3WCV9CLEK
lyJdxDsNhH2U14UGT2D5Vizmfe/1BY6hpDj2Ttrf8DfXh99frT/fIJ7NEMfgricjkMHrj7fjTEAY
i9DtR1fpNYg6kio8cQLt/jis7BuHgbie/+CINg9rbO7u9rz58Yi+hIjsr0UfSYL7dIUyUk8++7V1
iVDU2pO+/f73x/v5uQ3Oi6cN2Zl4Nq2XsgGVYEbht+mjfCnhLjPmOCUsBEPPkEvw+0P9fJkSC4oE
AJ2xL0w0kj9+tQSnHDTYhregN0I81zodkjAiyf/gKKicKVNMZtAvf7JKkL3eA+uONEcKyajW145Y
Fr3b3x9G//k5toWcMjWkWtRd3n4/fpsi01j+t1BXGDo3QaOr/ODMVRKgKmpgaCmXkoILXxDBcJbe
O+Lco8YqstceS4wuXzxON8kHwy1gCSbejxe5hB2RNWs2ugptWemGE0vzQzzl/cGakDvvTWu1Tno9
swEUzdeymdx7MObIrmwxXlXrSidHZNQrv4Dxy8/kovkjz9OnZn3xWkksTdPi1FRRnQz1SUg79AVi
D9ba3XWsCE1M3aH9UNrcymWnLTdDi6zXYQMS+F6NjLouv5as7q4JsSK2a/o45Jqx77K+fVhqtu5t
n5FzlKTTuV7Ka030rxUXv/4Cz1NKSnru/+23/65kinXpVwuteYT29R7PfnsYJit5k/IU27edmwcx
MyH0iU7PG0tW5yVdP3mZ+6ik458I/4k3z+CIWrrx75AqN48eg7wVSNvZ9FL/MLXJAleaKCAolwj4
sq595ZXwMq6StxWXxXff4MXVieKQD9wsMIG0PCGQ1K/PvT3DD9UE2VySh/wAJSjPxclsINgoZPGv
XAXPrOwfX/TbR/DEhuswdEa9P55Eb+FZstiDinIt7dvdwETuibLqlvURdmtffGkIKHiHTSD9rOS+
H8YEAZyBwW7zzo+JOhiCvl46lssmUp+wVxpDu085YASPKN9beaJ/XWpd51HpknTC9lrkzHo0/x2r
F3nUR1tcAigtj2vTfHJH8eAsHCixnsmCvrJfOec/l26eQze4Bdjiv/jJ2ABkinVwzgOhy8t3dRy5
uOUDbRUMUlbbfKVO/MVjG6cGk3vqev7il9mnqkRZIXnoROCyv/mZh8FWB1OEvdl/5Uhbx/XiZ+RI
wFZ8ks/xk764mRlqD60b21xJMnksWCe+A7Uc4wha6CbspUC7JJBcnWOHzL/fP2N/8fZ1BMNrd9sW
4AbZPtp3t2GfZCSd5kJFg7t8iHtvMzxDW46/EZb9RMvrvPKCeq49f/qutuF7ukHDDRfsxwP6o6Zm
clNVRBte3w8mdc+CInxBr7E3x/WriKtHlNpQXJaW4gaK7Z6wYhkIqpXff/VfXkw2hkyXBZSFJ+fH
T5INGPDTkft38vAUixbFscWuHKFWQ6xTmn/7/eF+8Wp2sOzxM5Nvy2brxY/s+DkDUdzJEZLVOUpa
uCQryUuv9Ii/PL86kwyuJE4vJP8fvxUo9aTRrVZF9MhAkMc5DcY69/dO7GmnSYHjTkYLQf7SAbWK
MSUwDSjDedQuSG987Rn5c1PusdajWmaHh2rzpRFpWpgxp6rgw4y9CNPETQ5KrlfLuCV3VLq2b1VV
R+km7mkKAAq/P+Mvl1LbE5rnIvE7NnW7Z7281hhSg+9CRR4tupU+tS6gK0SESX+jMt2uQCs0ZKax
R2dgqi0+26bRId8vIJ+DsTYQViRwk7ZMV2NqYq83+n7AU5PY6svvP+cvHjQeVgX2g4LQBhAHP/5k
KeD2BVpOFzlzjB7NWseQwSsDWZhGr5ySXxzK5/mJ0cxlDMfZ+fFQmIJU20mX+J01rr4hV3TvUErB
EiDz6D/4WtSgNvvebaT201Otrdu1hzzRRbaRyTskus6hWdz4Ipeb+e4fg8bbP58e/0PI8G0DvkP9
3//zi4cYR2IsQonoMtR6cc3jMk/yZuBIeDZQGoIFfID6yk5DqHUn5srCr54urzw+fnkq6a9Zazs6
opsXv1pCom/vp3YXLYY+7tGLQvbPyYOSwlCvHIrkaX6XF09NKg2xRZO7UB5fVtxeYTVDsqIehtgq
CFokWwnbfGpNhGCyXoB8LpURONTk5b4zx0k70DkOc7jOrlndkSLNzQUkZPVPsVrKt0Y7ggySdeEN
QVuWmOF6HPKfGmCnVwUrNnVI0nJbJuAIw/rOVzL3roN0HpynPUFTwZ+8XDxvJdj3umvYWBJ5XVKk
+qMzGKselBYrqkOuV/CiTLSqxnu0k1mFy59hCRmtdDApskWJG03itU3fqLLRlxMODd+O0kyv8NqJ
Vj9X6zxrkRqKUV3bVT14V1Y/LPEdqpuyPvCftYnkO6mKmZ0GxI6gLkYrufJcEBnBZjjKDwPhrQ8j
EWbxWdZac9RlUcck0EpDInfM3lYKozUJQ1aTn9xkStq9NzRNcVgK4PFh1S61vMxH2kkMwT4smEgp
+BD4CO0FffO4xOICVkAsmDtULZyeCnoFekTgzp9cFTMvcWPA86tnNfKhJUTVhR2s8uV2it3xoc4s
2YcLzgj3XjQVVgYWX8lwooidD503k3th1Qk8MmtjOe2Jd/OjetNohWW8jf+EZpCy2yE4epOnXbmf
ywqSlrLSERxg29rHyhvumPMeBnTh7+LWKN/DkhH3fe0QpwiH+aht+06z82+GcjkghzwQoFffo8zc
jRYI+2JlIW9YBbnAfoEZdBjP5rhMe6NVn/ICpx7qNTi2+WweKtP8YpnaBFB/UXwG6UaOmkToW5kT
QW9odlTM6y6HaHmhrHZ+cnsYz9awsEB3x09r57ALgzezMWZ3BI29xU4bOprT3dp+JTHx1dktNAcE
zyLTL7yqTK/Mid+DboHlXIacG1dLZGv6HZlmyK+Rb51i34KcnxcDRQXMxZK3BE43d4vumk8YAXvc
i4vNP4qbgunSPFnyjIHeCFZRIHHGD7fL05gQJ5c0i4lkBRCL3m3sWfeVls6hPnnpYV0JfltAKQax
sRjRSul6Hydl+7H2lLisU9cLlr5zAGD18pujdSyy+rENPAbWhD819kmWPsRpxAwnlNzGSS1YaxhS
nIE0HgBv6CCWF7LAhu59nRFLb1sP2bC8t+cYXw/J4Ts5xO8rFpaoPovKO42DWx9GrYuD1dYeC98D
RRebhGQnjReKHFpHCa8TeaAPg4e+4T6T2njbJSSuq2HmvWiqS6K23F05rygwtPqr6qb26Jl9doRZ
Vh3ryhu/WYow6yVjQVkExZj164LuoYMGR2tuCJnEYQOeBKWLl5LtwsXzrkJ+Mwcu6bkFL1MeEizd
pw/wRovrbuIqyxfiqb1CP6EQWVDc9Q2ozpXU2b5BjssNEcZ/Shq8PwUObIA3ucMChw3xw7oJITTd
PLDLRxuhGXzmyN3EE7MLBvlokvg5kNMrXdIdG931LjVAUPmucHF47lCY29qZ8ayAKdJ02VFKztSu
L+oyWJG3PqZM9W+NMocVXdVFdppy7BC2n3XXOtriA9Yk1KlzxzAuzZR4ckRMPcl8d1PMi/Ki5SX7
uceqhOd2SZp9PtmZCTNWOQ8W8XfffIb7aGBqxDm7Nh5FsC7e/IY9U/VNovvF3lsp/WM9k/9Gi2bf
sNNvP7DZn4iQVEvUU7E8eouVfxgRwnExlhh4e6M7r8Sok1mDnBJFlXrHFG6Dv5JPAyN14EpITb97
nyZe97mD8HYoCHN+D8YsO+Yy7ktCUnrcE4tQ77BHg29zm2kKnNiu+mBYFTcHskdk/Ag7g8SBoJhT
cJ2GjixwlxFySFfqy0NB31QdK/LHwPdlyfi2i6dkDT0bjCwZIlOc7Rthdf6+YjVI/A1J41yD2nRO
/Dx9ADGG9NCV5HUqTqf2/9k7kyVJkXRLv0pLr5sSZoVFbwCbzd189gjfIBHhEcygKDNP3x9RWVfy
5r23S2pfi8xFpg/mmIGqnv+c77yBBuJPFLLw00tirrxUtxjfRnMeprskjhNM2q0X4XFZ75re8652
ChRDMuI/2OQknsfedNaAnUh7dik1ueUT3cRId9AcxsahP4JbdVdTBLNfh7nYT81ML7wQIrmVpRwF
me/UuXETtdxUvLuI8O25qHz7RtGs/K7GRD3aqzJeuozrTQ5kOawLrn96SrMjto/lovHRfJSOkt+d
7YQZ1u6KHb1o8+zAlc2OzlzxYzXKFg1lt2dp5P51HTv5vYfs9GVMua6rEO2PhqpL4qYkZQjO1VV8
TlAjDoPfd58+VSo3e201IoONn9zmzGEwPrlg1j/X3LIZ3ktzsuwSpysFy1eDZXnLdOZJqBEAALBR
p4D+vWGIO2B+uvEijQXjjtPEr9JNsUo4Q/PhJm4R9UO6UrmirTEV8h6bSGewzF3SexjUlR5HiTaM
F1Xxx8MjnV8BlPFcTOLsaEm+W+pachvg5IKI8xx24NT1MbGwqFtXRUzDHeGDIo9A31PUVfV8QTz6
XpAkU9lH+SqbISALIpGx6u4diMnyyxNj9ykS2wnjeCEsqSjEJokDdZyZi+k8Z1U6vtlNPwgC+bzI
0tGLJ69X8puVp+6z5q/QRGU9pbfFheoR0NWqvpTtOj94bje86VhqnrLt7Sbp7F0dOlWfWnvkFxXa
sveFIAvJJiO92R1XzcvThXSntvzS1yY7aLNNaR6iffxkVrl9avW0vrrWxE9s1uKJLfv8Cj+i+1yn
ERgxNrcu3WmYwn8JnCQ1bYUw3wP0lk4FNVjCGrJlg0ELb1WlhZnmxk92ypErkEPXLqdqJOXM384n
adUIWUQISHzSeGalN1wTjRFWIEEfMFMj4pKQ4r3WyXSPJ9dqvDr0u/5XAwbbYXZR5WFbTe0v2mCN
NzuRUzROnfHTHfNhoLlobh95WqwY/HOpQiwnWH4UNLifpjesYBJHSNmalFwWl5W8O+j0XKsA1Ljx
QhG49uT3Ok8z4WJlkl772Me45ofWlNTbLPLrjM3+0ei95Ba7bXboffoOs86zYC2mPnFXj/u7pk/g
vcW4rD8qMGg845uick7NAriOHbW440wc7+UQE/fFSyDQTXsaZNvY8j4obO9ByMjkMJbleLTdireG
ZfNqUdmE+UYk2YNrd3Iva7t7VXKMMWmnv/qk4T91cBmjeJTWd4IHzh6f9BpKCssibPsgq0fLBb4q
IWwT1aKZU3Ef9la1PBkVDeVsQuhDpmTijUybHZZa89z79h1IyYxZpE64uVcqmgY/vweBcNYHQmd5
JRW/tnBv+lQZ96nATORSY3WY9Uy7m11N3urFiZ/hqhJHmLOB4H5GbZJRM2xscXCenKw/jwt1thn3
5p2eUFNcJ6I+J2m9BGz12QL6jP+QUL/5FAWcClHPT0UzWp8jNQdtphs80jz+ZXXtrnaNLcxrX+Y5
t9/Zb+skM+bmuz9tc6am36coy6c2bgTTspQN6Qgv8d0Ddvqk1yRBxCyPblO2kU8uOAmytjl60/oN
/a/6SlX9ipep4SLh00x40HPCCcWy2CSGi6I70QFnQeDT9FtR2XLfDQODL2OzHtFL8EDwRz9Yed49
Dy3F4NbkJ09Dxy8ZnFg8DDrscoTpJeBQan/zM999c7u+PGaZeJtznR7vMYGjprOVA0tJ6qDJpvQO
wEkc0nB3ioG1f0/1eNqDUtMPvWngQiI6FE0jNyNRDYoZCqTCZMElz+bCfs9t51A7c7PnduIB3OSc
ThMXTveWx/o1FoP5DuzCuPcrf8W1UNkvMp3zELCrvSds6VwqUpNvW/Pj4zLyLjljN7d7wb4wUL2C
KjzP8ufKqAmoXILrtc35GGR1mWTQ/WoM/FIuKfCUvAtnCZ2WAULgr9DTB+Gyocck+41ikeJMQuvY
07eEj8vWQLjn8+Oqm+99BgyGW3GfWSvReqZ6bMjEcF/ZTvxaFg3bDICFBY9AGiy8PnvydLVGRWV5
l24B3x7r6S51yoIgjXJulEsBA02J2DO0KNfTsjSbS1lj2ak8reCGw8Yrkzm/lWDzmqDN15L7DtAh
YSK8qDQ5N9N458d9/qUybffgGAjwSGsNK9YqkTSGTJsffDiU1wUxm1OdGImGY94rzv6U6U+gfc4q
F/MxJmE4el1xV/IuX7p6C3DYDV5GBjxBPXX9Fd2XlkB6tIxZ87/4zEw553xTTT2EFUjhsKU+hSKq
OvXAAfTGl3mhsrcxxXdjdX/Gqmk/2LGWH2VXNTy0Ou2Vckttb41DsusJDD0uLjuWEiMzQ2+/J7BC
8IT4vz4fR7Mas7NmNZMdjULvxFEUBiUBpDqam0atIMyaRTQ35BvcgqaX47geSlre+IzCOqmqvH40
W696dDN05CBbeIDmFL5+lp2JsbrL08821lcZmho/sMUFcAb80DwvNgz/L4odD+9bxiGnSsEBBqPm
WqdSeqwo/iy/slqina2lAak4QZA8NRBxX9gfczKFlGCfk2LuPitwS58gnBEROmJwvwp7sz52ax9/
6F1u4CSmbQSCAJiMDuLqh1koDuF2nGl+KNe4+8Q1iUfeXEcfsH7hwNak1JM3KQXNASejH5u97U8o
GgNl73mQmgMbHNJhzXOKLRVOSNLEH47h8D2+nEsVCezOTmQTapTUfpF0i0bqCptd7mCXimpcWqSn
TPLKIPXturtkq9NzbtTr0cAfDWIg2bN55SeDSpgJwU7Ij1EKblI7aMu2BeiZkMaY2Sv/mqe6XUeu
qti0lrHLu6StLHUhTNn4Y1RjCtlsyIAfx4mDr3Eg6xQMrbVQAEAG4uPvF9MZtWQILMaTWYjFEmea
MOjao87SbQ7E35PQat2uIPq7iQL0ANXPDv6x+lBmOXIPzgL4rnUx03FEXt2/me0Wke6d1bksqm+e
nQlHBW8h81Zc4u3m0xQOeoiStGxfOlwM46HClJ7e+SNBvtFFGw0G05FwmjQjfSmW0TzUlJ690/4j
HgtBR3Aopae/TKnsluOMDB/f7IE/+miOOq+RXTmvOqtj3jwQsjXpKTgrkJv1jHsX7T9dInQZruKo
9Xz9WpvdZ8bpJQt4sf6VtunuZ5ZDjTj4g2oZYPgbtlQHBD0TDuL+CSbezvVYo/+dpwwMDa2NPTs6
J7VlfiIVgYiimK2QXW0zCuS4pzhwswizfoXVoG9NU96Arcpc57W8paMFsGnbQpaiNvugxBv4auQ0
bBHe1c/MpNURYpP1WCXefMXLlL2tazq9TuSQ/z4G+ze/7Z8AJiwXe+SfpOH/EkV6/9n1/+stU0lW
Z2jIf6dWnD7/7//+4zv/cKIK8TfsRa6Lp/Q32dHih/7DiWr+jZkUcSVsfEz6fyMo/nCiUoTsYmbU
6cHBIOq5mwj7hxOVZjja2lwclRvfDVSX/69wJlzvL9qyTaEOhknqdAR2A17lX7VlVp6yzpP01FVi
uLAZdyyMQrK7WLjx0VbJIwfFQIyiMzSUATYoOr20Uakb05GnqQYkNh7EXnH6fmYSR7OaVfpvmdeX
h9TXksDKBr+5NFRp7Qe3wpA5U1516mK6hfdDvsXI2a8QGcdFWjqBTUtTNPoLWV746EdygWfQhANR
RURUzPRe8mrUHXQyCLl4lNwcrXd6oyUsZqKG3vy69iPBdMz/gBi24Thp38dkaoxz32wrwVx3G9BM
K8dw1eL2yWGRuvIt1J8povwHCSIhi2VODGPOp6Oy2uZunZY6mGETvK9KjReSu8tLLJctwNqlD6bf
QQ/31+0vBwfV7czKzaLMyMu9KxzQsOm0VM9J6gAgs6gmzjv+t9BbQvZG9toUdE0kXj/eeZQKeGPZ
h1qrN1ECySNBaLT750Lm4iFuDOsxpk6JxcZVtsF4Y+AvLj1tjaBq+AE7DnuH1m4ELuO2iNdcRFbX
2yGlyKxnmhBBPFvvQ4E8hdB+FTbyoTGkN/BOYx+Zi26XkRhTM7SdCRA5aAD72muKA0hX48n0AOkj
4vZHH/7Iq90tOTuvbDV22mjiDyVPXQWqqx3eD2e4rp557HP9K60uTjTwt+yKuH+L60VnP6ReF/h2
oU/U+0NN+QKqWVJAsXhp5BTLLgFyFpV5kjxxHraoABQwmry8au9Lxkdc6rJKRSCrxiWj2bnItFoc
aakYv8YqNh8hCOY7J3Hpll3lz960EiBXy0qzJkvNwzoBzZ/9MlC5S9uOZ8wgvIs4KA0XZbnW4kfD
6r9AauY8BeThlLpEzC6w/MrxcWZtb7/B9us+9KkdfmWMMx9dNpeXPGmtZwTqPNKcerg6Xde6YT9W
XLKJ7eHdYOoflB8O95o0tZ056T/tuvoQ09RARXHqFhI/bWklI6UbC58B/l8t9Lsl6fBChQIK3hiX
O7eNMd2tFS61o24Dkd+zwjOOKetp+qAYu9EjA4aH3HVaC1CuyBXbXd7lnSN6eojrbtRpj9iCUnqq
XyVTAGBMBvONUZoPk2N8XTvwIYrmPd3CYAQIQB59N5N+aIu0VYex4xOjJ6b77sTeC20HP3VzIEEC
gkPuFO7vo1OOowccHo5i7TNMR+Qwj4CIjSd+AkForN/3HTwrJl0T5IW66vgw21gbh6SbzLvO79bk
4MWzSkJa079WmSaHJ9UvgpfU7XNtiB/GATuWagvJYNeiO2h0Z6ga/mGxrfRUFOvYPpqr6VVHnLcw
lj0Ef7Lrel7sso5m7mDWG+eug9m1E1aTntIqNnat7IlWCU2LDOl677aqUOn79ULHugY/sUsPhQcG
JnaJXTvxArhCX2C62EwCkrksvsyORSwmb6cLpiFGKH2FrAqJNfA6nKUAw53HtKmKHSLUCOeP+Io3
FnaYU3RwzgtrjZphoDrP7rAfGFVyNzH34grkGymMCpCT03vqDkFfe6O1g8bBy6AXSVSVHcesbNPZ
Z83itCQv7G3gvcxu1DChO1H+se4cvuqC7tTcGaXVsp+xNRD6bdOaOs0izLJPhTt6PKlU+2j5yoIg
AWnPBXEXpY6RTuEi1+UQa5ypQ78siq9rTnO2PYuJ8gsjp2Vi/CgLmvzScUhn9As0WEytZGLW8b5c
k+UXmh1IslGIPbRNVECRyeEwx90PG4UlYnPHTCl1QXaADB1OMTu/kHIndSVo/sHC4u4xP43HGumN
uzRuNEgAcpqA9sG6/mHWrDY7AdznyvaNapbEeE7YIB8trdIvmS5kqGqS4OXWcpKu6tixTwwMFthd
LUiuGbUGPlDV+klfhLF1qKQnd4Km6ApPv7j9hGm2UYS54I5dB1yXl7kW2W42y6fYZQohOojlE7ZB
j7bN7NeQLUPDGd+zKTTm2TsZwN59y2wpNTTQRcCjt5E+Ww/KaEKtmc0ldLhF71KZZPeZPnthUUoN
jD5wUSbZBu3mLZCYob3MVdWCQuSE4zTwZxLwHrsckfhKUIsU22CnJ7X632GgVqfEUZ+tnwy7oZi+
g2kedrqxGLhbWW4MlZ48yBtHWMYWLSPePXypp76rLXgokD09ZncUfGTVXmkdBPf8adA77XFKc9w6
AHZiRq3cjeV9IlCtZ7dA2KBLw9EDd+xc+J2diuzCp4XBGWEEKnteXu0CziA5s8l+grKT0JGU98tw
t3R60uxMVk4VACkGGNijkCSoBhMUkJ1beys+DoD/6zNNHb72ZerMeYGBJGjIzJzODPWxqLHqzIVR
QqwUvWEsR6aez45Qbh6tAFIsWlJL+35EAuRjRS45MPOcTbhuAIRnMjOD2hvW9maCWUkjhIr13ZLD
/F41+nwWfW5cBoCzB8oQgFNBj5vd0FiK8ay7BfQXCgG4BmPaH4FDrTvqhJhcFZr7bcm9PGI/l59H
3R+sACtB9eTBxT9XetVF+Fx3QvjTfjHpzmvNgalzPzkP3eK1+8lrjb2lemSPqubxWrQWF4jmunmf
6knyBkyJqtYcX7+SRbcV2Vr2MVOrPUb66gxwZwZSNqxuFFA1trQuStJAuOtNJWHVmMuAps3Kpe+d
jrUt8JaU/pxOYMTceFHnpTPqhDFUNw4nfNrDhcZz7aS1rcvGjypZUCc0Hd8Mh4FW2PRrS7WMg4EE
+tiqIiipLmHMVv8KYpMmH7St/NFLVfuU+ww/gGMuDGC2uTszVCK+ZEGOK0nlMQBHDT5GZ8JP/Ekt
PUVQvo8x06fxNPeISpS8+V9WK4NK2jkHq4+RojK6gmFw1ZPF99PJ1TUWxNtMm+iyB0S8szhW39uL
myfbDoiRdQVy7WRntv4OVItGEsnhLUwGODJ7wkO0CXZFr4eZ6vsvPLzXncVFujS+8d0WBRgY4egV
/Mohpqir0Bda6RU80KkfkGzU4Jhh3zNgCW03rW6Mtz0jdIt02PVOeiedSe79qeqveKTp1oXWuoQ1
/ofHrlRDseucujzYNYM+MMTW2UNVH6OS2oPPmYaOD58996u5uOIS22lNl+QyimunszWL4sRI/LtK
h8ViLuJLXzELojOERvPEsfelttIhMSPFqt+gKCp53a/Wb3xU50EUzizBcwBO7B0ZeThTdKWGMCeN
bzxPs3M2aQZkZvBU429SFcUFUKs0YpNe1P+GWW1Yq2UDXAEgs3aOO9XbvKvYFTYgLH+uIFnN43hZ
N0zWsgGzug2dldfTDEQH61OzgbWWdmNs0bJFK1S2kbekIdWu3XBcIGeywNoQXZoLrIsDvfg0N4CX
3FBeHvLbs5w2vhfP8/xX0xvdi7/hv5LfJDBnyf1zsyTxOdtAYbpEUhR8Xi/6hhGzNqDYpIMWM1cg
Yxoj7MAAP7JbNgSZ2mBkjhMPIUQo7FnFBiubNmxZXmoAzHT24nKDmjFrtPaarna9bPNbtqHPAM6M
97kQ5oWHxBhxA3KziNFkw8KTz9qA76nWyl1R5e5uAaDbhMVIgUhTMW4plJ1fZMYehbLtlg1UX/4g
ZuPQ80lryy5ryZqNfTN9uhXQ31CW/nw3miauiEnZzf73ofbf5/9/cv7HuGbgjPoPa9h/Of+fPr+l
zZ/P/X98xx/nfsMgTErGk5QnpzIXzek/zv10NvzNtOBabKd3T3Ag/8ep/ze23dcBK6JoE3pAK/jj
1G8Dq/QxfjEScRzC3TBP/gW6pLe1RvzZ5EUYhYQrLwtLP/E3a2Np/tmLWxhxO1B64t6jUGmnJK7n
9lIz7WCO7jF+hQgxm1VhkS3Sfbd8XjPp+N/JC/5McT8/8zS0nJAb/sV1jfm9EFp2YS8JV7g0PaRz
WbvQX+lQ8emas7b+BAYFCXUnyTS1r3rdxlpQj1lpVZfCz7rDOJZ5fi8IwLbB1JbenmFkfariBStY
PtAtsxhJVFelHRHgcPZ4tkxoBP7wWJAQ52miT/G1tKS8dmBvD4s7ttDc1fS5GpTqVr33afud/rWc
wGLpMpMfqip0zrmVy/ix+2apHOI0pg/MQcJU6WVd0vnIY8He80Zp93SaxQw0xcgC7BnIDoom3FFh
CxiMamQdLXGnmNmU37Q0Nd9HCtOJ8cqIXJEMuyzVnxZCJE89W4kIb+o72XP/dabx5waf1zpI03+f
Z8/djfpCKH+sHu1ca4/2oMx7iBTqNHgWdZPgdq9AlKaTA4j6ztfKb37fst7jfdzB4S4ubVWAJWm0
8XtXiPi0xI61L2qDjqsSUO+ae8bPLX3Zhh6lc0ffzH4OA8gn5hPzF8fweHAnGQtlK72EAWzpfZgm
65IjclQTr3mvsuq91fjVdStxOqYT5+1ec3aWVTc7kjACGjhFh4GYahDSZTU6BtqPXz2LdcZazkRG
nrZP5Gu7bRSZbKHGUAZVHMkBcDBJhSC624wiYks+QoNmmrlgGKS3BuyFkTzZNFs9LEu33mLYWCEs
8/aaWib9nGycHX4LUGxm4vaBLk+McJVmZc8T7VxXB1vdNV1c6454FqkeKnUeJtWqfd1184/es8s6
IA/eh0OhQXzC9jYEyWQbh0rk01Wt+Admp8amRB1vE8zulHymDJLDUjJhJLRa05aJp/5iSJ/ZUdYL
/X5C6Ahc5a/oDLWp12Hrjj4yD0N9am3JzqC5m3hVinZh9koHkpmk4x7xBX+LVmkQCivTv4wV9X2c
dmzG8WPbKLYP8zVreVGideW5W5fuNQGaUgVjYaa/mgF8s+eV/lFksKWVo326Kxtzyo3RaljXGUsC
fIHetWLFtnCp7EWu++8kU4uACsaLjDG9VR4DmJIN/ffRNco9hxD3B3iu9bzO1cjJcEzdw6QY1Cuj
n774jW09aEUs8Mx78X7ocYBQTDktl2bS7D70vLg5A+qkDKvaIBYLhs0H4djNboXPzDmTDEs/W/jQ
GMQ8cdh1Dl45DW/4XhqcdTVO2jwutED4SXbRJANUB1YjB2ifP8ltEB0Cs/QRUYD8B6saF4pHR+ji
fbzssslbX8e5pddgYkudQrSNUn/hLent+C71avXgcgI1Yk+9ALVxn3xrOKraWm/TQJVfM4szfkNI
2ODI5xPNaRPTYrd5wHirYcYz0Fg86S3PRVfKu6obzReTyqwPRtZtpG2a0jCp6eQtWRqfat0XFE63
tEcj+SAD6ndwVHZ63UyPid2q65KDlOXhqd8zWAbh4tS0ZVXAQ0e99UHRTPppbY1PsIfuvbTb+oQR
2DxVHSJgZnRVyMzVBKURJwdFYjSKM/miCUkJxGJa/fPqp8vPSpcS0VMsxyWHsyKWtgJ5aoCFI+BJ
BWDmFAecVDJiZ47Z01z7S5YO8ysIGnvfyjoJXW9073TmJ0HT8CDyyWxFMeaFr1ajp8cFv+oGMEU7
svtFA9vnuF9ZBFfcOD5tU3mrBfOUWuHi2sOvPAbeaTtZ84RWZmBjqAKadPVvyVolu5YDHc3T40iS
uQNVwrYt/WquSX9VVfkE23Y4p75bh5ZS8oKdoX9Ya6fZT7O3PugG8LYOYEsb9KjLOztx1aGyof4j
v3pRV9AJMYjU/pks9Qh7af4xbOXtBc/MMogLUHiK0fA11Wy2Y+za3yXG2NA25PpE0tmPoPy6XwlT
cG9YLgRMB7C/kRXzXZ0OGg8siPn47eyPokT79USb3RsxsJhVb4xvE2xNmgPWV9A7UFCnxTw6oys5
UwBOfs4yY8altHqnyi+fVt04sXvQOWMg2u84bvAG16bjRyIbHydZJO8UuZOpGJDRFrdOH/KyQ6jW
2mR6A8YPjtJqxRloJxUZfBz9I89NzAK9fu2EZj2t6/AwJBk+jRLPIM6uInT47L3ki1lt5sSAWyI7
1L6BbWhlPOB72lMBSwXfqmoo3bA4KGAX9o7Z7A57JOxyhx2wCnUvvjLgK6Dvdeg5eg4RZsVeghBK
uedgpvuhwp+UcGgKzLnE+OrF1RXNgsf3FE/f0kyXB23U3QtGNPHDEGX5XXVSu3c69QjD2XnG3vyq
LzZxYx9AzTQhYilouwdvEMOudcT42lXpcHbc6luO1HBKc7IgnA+3vPlSHAfKkykK1pLunJkxhRhZ
Yj91Sd08rJuZEAOmM7KBf8RKY37F+DRdGexDtLSMeHw3sgx41jo610pm+dnMnH1jUTSjw6dGAH6b
NcRzHb8wgqsVByIZyxffS+RhwKV2w6pggImUGEfb+KdXJDwCkzQ9eJ3PCDHtymNHoPuawvO+SKdI
vow+ba6iG5tIrvhWbA4Bv7CYv6RVXYdmkYtnqFfOvjeKPuT1YRzIrTs00XonU+Mj7vCjVY2N8VA2
FExrC54ddPHYsF/LtqjPLf68nY2GdyBh7u+zuYg/1LDMBxsK2ses1ZRg+RR3NTAtT2KizQDK/seE
aIwGWhn7hIN2YYPWLAe4mwNtxWohPC9oIj37Pm70Iikvc38RyLwmwQgORXZJ4onUH34MXZSvuebW
z2yqikvdeiz1joEXOJtQFG8Nh7kDcXB5j19pX7kb9XHWFV2hzLjr2dEOaW7TA5uayVVg9N5ROTsc
kzjPcJFhmX1oHaCuqV0a+9kbVMTEwoGIOX2A5M05jSkHVO9krDc5iTwsHGWcm1XVe8eb5m9Uh3gl
gCP8hnHRuU5QlElbb7MVO3Kadf5RF6n8cMla6mxzv1WJH0e8kF/VULX7vKr9JlxqTZ0QuTwIzgVC
8qoKNxQtRz66NYqa2i2zoK/SdjGDVm0a4jr6xINl4hVYqa2uXMbEjq9jhyryG/veEKhouZ8YsO/1
WLKCTrFxXnkOhCzCMko9FPjY0vRfHvGooKfBOxh6Ev6N2yc78hAqYOuhdmQNHx1cykhjKBjAxTtG
zbXJlJq3+oMMYnI05xh9vB7kVjPUFWeFoSJMUq2L2qkcKMwRsfjSprry9wZiBjKM/igkC1IwLUmO
Sbk3fsxSlDcCFTwQRrMMrbgw93G9Erp49uaYRmeMbF7a/MiGiqYJpK7Sr17EnBaFfY4dLysu/ez5
zcu0jFw1TB2zptEnWrNTDnKFVxvZszTEGNaM3iPM0YWIljSpI62Pc8qmkmX+KTHdfk4+r5A9gvOF
72k+NDzA6G6jPMULk4bAGEklY0XMzsPotXet5Ktp9mm+Wtx5VrGoPb+RpAoU6wiruHnIBFRlAMlz
/ali3bhrstk7uTiyuIM5zN2LwX1ZUywBrXLcT7uUHbg1scoLtIRp56y+okyutVDo6JzSKlk96lNK
0QfB3SRo0mk42iWdwTwNlohdnxk1NlsYc+oqrKhZcXTVpnWWjnnR6w5Xka7YAuAt21H5PkeOu1RW
IDR+n17IBlTEaL932EcovM7o4QqY4ppBq5dFqHPlniYUqDAr++Xr5MS3JAdnEcDHmp+hdCXRmCeo
aj2dcnfwxcww77suUlaJWEMKxB3wkUjv5rEKQ8Wf2wHDES7PgElLdZ6rPH9JvLL/CgTX5czUjfdL
vSbPFSIxk04udkw33kHze05fjllBZIjHSWGmmUcaO6V+WvKufY7jSu+jjFKnw7D6zqnoVP3UJz7T
YCoO3lSqjC8GTs4vdZO8xZXQr7aJawYTh04luCkx49Y+EMJh1C/Cr+QzruaOnpdY1uIOEw/EubT9
JlaFW0yuM/qzluorTYc6y362JoAi6Rukarlcyvdcl/mrl0/xwaMlIgmXwTAPHIX610IN0+dIJiCU
uNuwsSQy4hXV+1zl3ISzqtdAub2DUNjiC0Via2lZTp3pO+MqXGyN5nSBaubloRVekVJRVWZPCu0H
/uKK9xr3q7nrPOQ4KgD904S+dkrXNb+SK81OFXDOe3xeHGBnlw+Trn0vvWZ9TRM7dgKXpmNKFhce
GjoT1veCR4XJJ3/SwzUX601bmjWi8jrGWTiWT5CXvcha+VyhKkNJppX4HJtFRpchNcZZ5jfHOo8p
IeRY1nD+3DayhqOujMEYSNX65nZaIQ6j6tE105FUa780/eRVN4P+cYtQgsthrDVYBbCMd0hYQ+p2
+sRwyl0/taXWpwfD1/Kjy9iMHzhqy3tfz3J+WSctZ33Veg68Pa7KzqLIcRiEKSS2AzVPFy6J8ohI
JG3qhlZnNAjW/4emyC61e22+X5OZYZZoX2gemN/+JP/8N8lAYws0/ik4RyEGTChoy5g2YAw4f03d
ynae8tIypnsYP06k+WYaGLCgxVydNOJscfJhVhaVuebZKpy9Zqu9kxo7T8R3clh3XdPv+FMP/ppj
0M8O//8X9xeXx99fG5YWyLj4RqgS+M96T2WMLeBQc7qXUt0LyV4RfOp4/6//EgLzxG9129fFXy+A
k/czh16E3syEoMM/rlbu0WX/LUn+3T30TyRJale2CPb/LEneZRtvUGV/ViX/+KZ/cPFQGJERgQxg
ajb5kPxhRfKdvzFw+qsciQkJGRPNEdc6eantl/Pz+3TzOEHKI1ol+AIIrHiY/hU5EinwL7cOwoyJ
BcoBwcK8gZP4f/54KkIh7UAR/RnBgsWlLBN3xLdHxGcJpGuPX/WkEvea4zRPGSHJ+3WiGQSrqW6E
wEPznSEy/Tnvi3VhFzgXt9TraWhyNRrCfaEOnOCsc18PRoDDlQo/x5sBbjaYnbft3ST2S+qklxGB
8MouyBBBY5ZXyZHoAZSbdyArlB5iNj0Hm2liz/QVxwk5UfewZqk6FcDo7oZuIQO3dhyxrIHEbFBN
nnkRczN9FPCDyXAKDkxWOgA90sz+ONYNjVstO/2AedVMd9l37AuALYrSu2N3FluBmr1+xxfQJbnZ
HGindW9TPJPbNEA/IYHFDfAiauyOhTK1H1OjWsIbnH4h1nvYYyv1M5lheIZpJY0HYorDgWmxerI7
e8J4wEMsWIocPKqVmz9znYrF3MkJdNDS1RJST9x7cscsZXLVftS/UeqGbMx77f+xd17LdSNZFv2V
+QEoEgmb8zbX8Bp6I4rUC4KkRHib8F8/C5Q0LdMldc1zRXSU6RKJe2ESec7Ze20yGg9TXFOcjMz1
2JDu0sjv30dV297iQsPVx9CpebYDL3xojJQcjs6xKU3ckM7aXOA/7PzikImUvC2Qxs0hclTqraUk
nbqeaPihDx8+uKCHOMlF9pzFLbKjJd7aXIKu5yXyOhbNJZMt55g2bXVsllDsKkDUhRVXo/P3cSg3
yJAjJoo0ObmeJGojuydcm7PU8duWyG2prex0Mj06umXu8kWXgG69ZHXTDDH2SDqj3Yjq5q4s7OhD
2saLSb+oLLmaRmyCuYslZ0Plzu4igtxMJ5J771A3dneOQZgE8a4US3qE2Qcn0SKLzULsbethyR3P
ZmvZ9hAZgY5IEkxejcCE0V1pkg2SqCD8kD2bXU/eGaQ0rNfzRJO58fPzqjWSM/mWgZ6+5aGjZiYb
3Vli0oO3xHTVhfYzbyN0OGnluDtvCVcvK5Hv52oOPRRVhK+j9DMv5txR12FAXgwpBNSMAKUjUtvd
xrmIM7IfCvyTEH9Asw5vSe+97iamlNEIwaElCT5ZQuHVEg9vvCXFB2+p8WoJkK8HQZZ8tMTK92Ss
BFvajOZjq/ASr8OixincFfXHZhL0xJjgPaWN1RAVP7XTjYaI7e9tK2Vi3FAE7GM5MTt+S7snqSFa
AlRM697qRXSKr8l+7twa5Jlpc9OuvWbO9mBU/I8JDIRzdr6TOIwqVXe4R0vEFYkXkDASZUgzKoRe
J35U5E/wh9T7JrafDUGv0q0a69zs3OmzUzWM5TTx0sU28IPiAR+pNtdZk7QeF6toHlvPbrBMEjh6
oNnZbnKjJ5ajZYpzRnZ8u6na5pr4SkXZhCgScJNTr0mrsdmvV/M6l/Qi5r7Tm9Gu4o0dEf0zDy02
P2yjRwcR/nq2Inoo8LcJNKA3mKwaa/LWhqoEHiI7vpG94ewwk5KAxV46oKD3GvEo00htZ5vFtJeC
UbOim5jsvLbKDuFk1aDaaL6vVGmRbe3Htr0iRCH5ALm6nla12VoDi1lA/yYcCx8u+FB97D08gXsb
x9O+FgpIhSMmjfesMV5Kx6O81GbSk/s9GSwuc6TY0ibs0uHQ9CeEoNQf3WEaPteMMB8ZtZvnFFhB
vm0H7UNGdEC5rxcDxWU0qYAujKzyDemNwSGS9KzXpqhuw5SASj9Vw2mDoHqdZ4hp3MI72tXUAh4p
smtFC2XTU7McyBUNt8BJaqxK+V1YON1ONyiIYuZ1TPmbuIHDkU44z9re3dZinD/NVj/m296kJ1zS
yNqKMqKizWBmX47CzPru1IYsXRBS1gxV/GE2wqzYT55dpOLBn1KXYXZEqw7pQNdNOrkMRqZckqyu
S5OC4YRZVHPDNFjcgDEJr1gWxx07/fnQ069zSOG8qaHPMkbXgURii09rwIv7YBmNTwXjFcMxmsL0
3i9coNd64LHy46q4Egj/rxR60hMd5g49gtS+UCGBrGU/MyNzQJCsTN526zGf4otOqg6rv1cniENz
UjOU4OO6qXGChDbixGRGxaPO/nFlNtol3YOPDypWnjtOEVDBYKS4tf3GPST4JO/CzvCZ6vVB9Nma
IX/hjOvyXWvU5dkkyPUkSq26nbnHDyFf/KWK6/kwTI1Dg77uTsagnj+mdjKWa+yj8z40Ue0mKBZJ
Dmvp5CHx2KZUTPRrY3M+xcbtHSJi19b5kFzVWdesnFpalwGpxTaLbBrcDHNwKPGXnmPNwfhczLbH
s9aVVyHZjowt3OKOEss8UwlSMJYLjyzoxrhMUyZOWykH5xp3fEQXxsZ9TivPoFgbSdFxRDsdp9mb
rhlTDDs1KXXozU7fN0GZX/Wm0+95niBwFfDDVlZFncklIr59NU8TIuQE99m6w/58Dc2CrrtOLLSJ
yjMxKcVin4DGvOxgd5/PnhoPjO9inNls1lFRvgis7S+mtmRJkJNTP8S0q9GfBulBl0a1KyyYLqsY
XyTcVIphdk0Zs1mGvx4K6CS9ChRbkIoUZByBpvtIsKV/KaeCJy9aFs2BjLt4Nw+DM2+bRsrytpjU
A3YOTPV9RPP4tNY1LBpR+AwJ+nxQjzEkdCwfStdXbqNjvSeJgt7+7LqpQ6+LevFMum3Me4zmscA0
34LKXvPi58yXcp5umzrcjMrypxMrcr2TSrneOioKN1gn4XA9m7JMTqEhaFScrRE9OJXlxE/S5RFf
0wQXzrYZ5iZ0V6k71rN7bsIo79sdrNFYdEduWdmkR6/HtaqfmFw9su1lRp0axUvSj/Je4ce9I0au
OhIJflcz9d7mVp0fvJpkca/r8buU442bzY8sgK92HD0lrfvodUP3bJWaHYTdOEizne4RFiFFqudn
VwwstoOdG2dcHEmMc5UeirStX615UYCjC0E9NNSWH6/iLs72TTm115YzEPLcId0jH61RYXhHR4UI
nlnO19HMfoeByODkxhfAyz+Cjj9VTxDHfivoOH/S+ukl6vTnttU/lFBffvJrCeWqdwrWEyIOhzoG
Tg6l9NcqyrPeYdpCoAGtD6IsDql/STvkOxITcLvzY8L24W//Xy2FtENaPgxNqixsyBhB/lYt9WMl
xa82QQ1TQzFZ8/l01GzfCzuUNblGWhkIEePsFUq/2hk+SEg4p8OXG+ll/O/wc/lv+h0/tRTejiSp
Ai2qQEv+AshDm1bY82hyJInUkOnix6ooxxUhTt0XD9LfOhLHUBbAXglHfPkk34HjwtYIZh6pag8I
tMOZLi51Txfdrec/tHD+zVfyLR+EmMPhBMf68UC9l5kk28/Vnq73a5qlr4ERvyb8/buq/D87cxzG
IRvH44r/co1aN6JOdDAjBwZZCGqBIGgsj+sUB/XfP3Xcq8rGR0RfimL+x2+EwJHRZ8Q36ikHz8ZF
v0m0hn/WFH9izi2/6bvu13I7+MDkFTlAzCN/gcF5PVbalijlfTQMlN7ddDOF471pTPcVroDN78/g
T622LwezsFV5MNeWcKYfv5ZhOiXPZolBAZXlxtN5s0/8GmOnET8JH3lDbDfWitq4/f+cTxvz4yIl
QT710+NF3nQnM2Ju9lUdl7eYARH3KiO9NxL+6fffcbnZfjmhAG8Xg5YQPNU/fscZc9QUl0iKja5u
9nlXTVtScIPb3x/l393y7ndHYcn6/tnyKUx6o8s4ihqdU9mM97zjiyOJtf+vU/fdkX46dQMm3bIv
OFKUdfgtx+RpXoAx/8HjJX79UnSkQM4tDDNbUkL9+KVofTh+Xlb5vuolo1PRG1ThVYuT2M6nrQow
WBE3ZJ7UynH2gs3ihsat2lq1XRz72oHUh1Rs3PojWVE4r4cXL4rZFiSBReiiME86L319Q0GEs9mf
V6C3EGPP2mW7X9ZLpW3SUaK4ESmlS8cbY++NNdbrRknEcrASnCDBkJv3cGNz8lUo21NkswV5Uwn3
c0oTP1z8y5gW0oJmfF+H9qFtowJJf1ag5faKW7oA9pHh4/DyFlT1FkWFZIejJKSeQOPuE8C8jNjQ
l2YkRad0pmLN54HiZT/lAV867dvqBMVOdQnbpty0ju24a7K8SFUxO4ZAyJRaBSiGfKtaBOOWHp2/
MRocCmCZ8+2cs3DlideuvbaQRNCyuETYJbeuyyug8BbXb1SVCOfVEghG622HwL48NUVbMmanx+0r
8AUIc+UH9E/O6RiaycfQL7N7d0jJNtJW9Vi7ufwQ8N3JaB/M6hEVQTfzmXBEoRlbAmIsa+JZx/VL
g4WmenavB9859Q2dXxtG3H4MODWnUVJXl26XvAqTa9olrvyQ+/HrqIfgFs12eRiWpTGiv3o6ZRIi
W0N/aunPkJt4lcTueJOMsX1gRW/XxMjHuz7Emc82ABUbrCdibYiLwqqPouIitCp1mbiQXIHXmhdm
CUfN7aCZbyhlfX/1dttnOrSPAB/8s8jllLF15Wt2aNJnIMXrvK7YDs6SrxSi5vqoZrgUec0gKYAW
mm8yfOjY7pnRZLsYhVlFt6KvFBVz0D9EQWWorTR77ZNXmMZk/Aq4ckYZzx98o3DuxiLF/e1F5ZHv
OG3hOAcrIXw0h4mp7kvpmneI+rh/HLoVMSYOpwfMHkXYp99s5s1YWfCmJJegDUas6aOsmAQZIQRo
kbjqXtcNj50tZmPd27zi5kn59B6rngF/NlTRfUul2O9oAyZPasBWpQqeI9cDM7SKVQ/2rg/Gm4FZ
wgO8s3TnVB1g5cFoZIzPyaJUQc6IwAcjC5oBFwPI86wq/QnrFw55A/PVJhsc/b6n3/EYwsI49aaM
NZSgHoRrnWEdAdWSZWQPsUG6AFfCicL0Yx1KBK9BWEBEw16Cc4vsH0JZApOMJD4I2UQhWXrGBKNs
E+VudBFSxW9Jz1Y0dblCHXwd/sKqFvmNv3EiFdwmPfL+TVSN0eeiUs6+wHCFXiciowp08UOlp35n
5SRBrRR5LzR//OKIAedVB3G9qg3sCOAHd6oJP7dEqG0iPd4WNe7Ksn/uoglHCQ2BbRdULoWa711H
HQ8l/JWRmVzWn/dA/bdhynNuE0a6kpWXfvDRMp0KNZ7ks0cm7jxWyOyHVONVi/G0WW3GTc2qOF5F
WTVtii6hpcym8qQm5W5LkhOD6b4CUQxZcDs3rG750PY7c3nvVjbfG+DQEyZ4JsPM5p+yUfvXFqiK
izIczLuEEPXj2HFHpSyoHzsVZGuRAbHpiyXySc88RrkPI5B+/fCC+gsURIj+Z03KgH9tusxCbZE9
OQ4LZdOwfriRAVkU7QrtUSD3gVeDXHSszr8OyrQ5M4duAR4sO61ONfUuE3m3SaaERUwuWWIDh27K
EicEaJ61NM3hJXIK0GDIQkNkw9zB+O6bOLu0KihxERNzLkJeXep62VeXsjzNTIjnm6GOMNHkJlh/
j7NDNMywyV2i5t9W3SGKH9sUDa4YWK365R6BGGBe4IuNLxJnDE/6Caylx4ST5jsTzosExI8Gt7Tu
y4bc7gW7U7fluCZ1rHwfj5yh2QsKSH8e/ltD02DgCgMsEU2Da5FWR1+Fwdp3iwJgOOAP3bH2GCGr
x6B46NM+55wT7XpiJc5C4erjCysA1KFMMufpKbIfLbtLH3njXruCsUVUql2uQuMcstClFVv9gwHw
5nIao/Y8SOYPsbCGD346+Rt/QuFlz6azn1U8bxmw55eV0QQEaD16jL83sYVeNVwUZG38nuf5vukF
uhO/NCD35vUaJ1h1aU9agmObwh2L+7PhAOCSHi897GX2wYij7L4GAwFokxVH5L55h/SyopfEJa2+
LLLuQlKauQYn1F7D0i9Y+kE2ctppoUPk0rGbXUGrEmp5RTyiVriuJqZP5SqhyEN4LhMUb2YoqOcH
up4oPhlaFNhg0BP1DOZXDEvifGWFdStWTjDUeD9ziQANER0Ff37EOyKqdel39ZEc5W6DZHwiaymo
x9JzT6dBjjk9MZE1rH+oWCF8ySEeNqAwImNnx30eHenH0ZpcyRzFzNHuSXzEi9oxR0PRqBoUoGhK
vFcc2SBhcJbmn+n5hyszDr3D6KPLWQ8kWxI+WDtiizOYdX2CbY4Rq8XndFW4iP0b/MeE8MEMTLYt
gy97M1udSStEm/ojaCPkZeWY3Q6JNYL2MZnkLJtrmy6VN/XHIkvSTVyJZ9vv9hUGO6ZH2MFtoK0o
6Hm+WDj6a+LfjXPTKoxk03pEORu2nCBzd5JJXKKnhSjf7mXdtVtmLk9AAtKtN8gUsm4JYs+rzYe8
leNFxzsae2nYiA0QjY5E7syaL3hcw5cQ73S3Sk1ccZk3KraWhnGIR8aNkFty1jdwWyz62KrXVEtM
3gZbwWCu+ML7tBsgnfiT0/9h8r5MSX/cx2PooPYXDF4tubgtftyM6hkNSadFtq95gW5cCUmoDTuo
L7SJWOXYWl5MFs4BoDPsK1LVQEtoIDC1Vg5NyVR/KtR+mrXa/vJ56BDgZCK0h3r6x8/jhZIEcZbQ
fZOb952YTpuUNXXw4qci626Cidfc70uMXypDJUzoFhwJHgt9jp+Gu9runTwcqmzf12zCiqALeEHx
Oi6KqDw14Jf9IZ7rZxb38g1N5AdLWJuyrF/MLUXDBsd204wFpaaHyypRAnEr4KAmTf7UGmRcp6SQ
XRINNFy9vXaGEhrNLpLwhiMTbX9AvtdTOZNQM2re678/H2+pTz9Udnw+RvmW4wKoopP0U3lSjXFp
+HaX7iPcuejOdP5aWjXP1MA0BIchop1xC1iJBylKzPaid9lrmggOLyuTjXbMl2ArUxx9aEubSVJ5
ou0CHpPBQD+1ZazOioZEoNTVatv2NeAhlNAO0khWZWukcGVElAe3FrmkT+S64M9W/GWHuAjaV0Ck
0SqYRpC4cYycfXkrFujX/fUwYzP4w7kwlyr2l3PBjnKxfmBs+jlLLeyGAMClXjJ/MJ84hi5X7Qgb
EpXnA7FBxt5g27gCbihPnEY5a5iZx99fjl/qbEUIH7EvXBQJu+XntOR2cjH1xWa8V9TbO8cIyYy0
hz8tA790LDgKjQrpWp4NOPzna97FXR+4RRnv4SJaWDNZuApETOsapjJWzbRkGI/a7iJK2fT+/gvK
X88xWxSyc3w4MyZ0/J/uN0Yjdt9kQ7S3GUoE+8wu1dlblmbesTXWdJmnS2U46h676X2KbuvVQPi+
beHUYgYtCwaurLeMFhi6+BbAzYrtpJ02e/bfQKfKQgP2MoP2YASawvXt0//Tr/5Dvxo9DvfQX4t9
1mVRfH5p45eu/b5Z/eXHvvaqPfOdtyyGrsedTRzE8m76V6/ak7gAhQWNwIQyRJ7CNxuifEfHmxa1
azO5+bFXLd4p8gMcnya3Z0ryJf5Orxpp2M9Pv2dZSgr5pS+OSP7Hd5EjJ1e58Iz3ZRGaGxnF2TZi
ULR2mKJObvrsC1JQqnJGGtfxQid+VRPSNqVH34QhJlr/DiFpejSyNj0fkYX0vo193HAvZM0uOxMG
frSkV+g0bdw6HXZ928rFhuGPBQS2VsyejBiMUKfWyKOu32jIIgINnQB03Jq1N65Ck2MaoQC6R7Dt
WohabJJUP/SZuuvwr2CYK+UaKcgzOEyxyXL+eIoLiQGs1xyqvnkwmaKtGQSh+cVhvM0D794YxE1i
mc99w+Fdp3rIypgNcUsfo/Ri+PfyGnkkdn0ooCu3GtutaOoHFzzvqsXxRf4aX68IKVLHvBCb3sAC
0fiHsGjbbaA5Nb0KeE6RAs9J+ipTY0R+w6ksYT9sRM0vzXpOgU2MNF+B0yAwnaAu2wQNfwqPNSiS
ymYzHki96iJZ7hObLlCZhdnGraHTAzC5Hnz2astPUtIxgkSHtZol+GgyHDUqIqvdOq05X4clg3nU
6FtQJFyTEA6cY/POwrVP4VrzgSzsi8ALwvepXko1jy6TKovXqQDQWVtL8RMgoGJaBs1fsc8LMsPk
PKg7djrt1qKnuNaCCKEoT7jALWVOKXoJFVbpO0Qb6Rmx3yDijGw+qWYwbYPP2bM0Bx0c7wCz6u7t
JolrSpfJrvWm8qBimxN8tR6MTSPU3eATvCDTJX1BONd9zIcKk9Q+MJ5HBJ+g3yjDHGSEauW2r/hp
0fJnGdRckCSYbupSyy10pYRsFHfkNHFjdVkOd9FxLrifXxGowKaQfPRsiJ9Zw7n2M/+WBKiAetMo
NkPr67XXl/xMzlnCxECh7QGeFrVW60Y3D2/XGyIciQAZt1U78H3DiFsGKAuXvmZ02bl+dqQF9spD
zl3t8md9tOrwKrlVyuVZoJCZ3mcR/+r6yTObSK7/CDKir1LkA5wuYCt308yVH2qeE+bKwRFp73wO
yb9aK08/eGxU1q7HFfY7biafp/HtZJDR0ZNxwh+t0vw5Lwe5DQRk7ExqZ2sH3LRZqoMjXVDzJtdA
NJFxsyVq8FhYyxsHHQF1eArmKG9ggNei5zOEkT71tUHIDRL8M6sGZlu3CB9Sj4dyGqwzbLnFMpbn
LiMTGvNSkZ4jLhEbBvFi4/dRtk2nMINVn74CeYqv+8i5eHu8LAA8e2Eiux7hbG260oe91S3wkJzL
jVIHemkkCgQmZFX1TLo3fepTfi7X1lgU/kaAdYpGFksIt0BRQR23QBSu3+7y2Uvnk5K5745GYLqd
8kyduFaUEZrI7fx2Ayx3OI/4dWzPxc6aWMYAIqIIZDa8f7vMbQf4om24jcZUtts+MYOnalGuORFf
dTY4FppHYx9QP6Lti5/jiX8YzPQVDg0dPIunR+DyWuf0edeyMIOjaLriDDHleOGMeDGH5NkI42ll
4Oo9w8KRbjOPJwJDAIYWh+cUN7h5NgHxOfFcbrIit4ozQ6OcnwkkYO3NnwrN4mDOxQpk605FGeBn
CLH01IZ+bWsLcwfFPp0c5O+11M0Bzy4TnYKR0RjnYg+vydoacGXXXmiyuA1cOsPD6Rx08jpCmbqb
TZDnVctiUtl9v3Zqvjbk7ng9oKWhY1CVBFOwguUeu+i3tUkquOZvD20fA1M1QuOO3x1dOQ23ROPY
13JKJnrMCCscHK28dmibTyhBTmC3cf3KTGwW8cQZfQkKUoYBZL9yaiaegLdzTXw0QQU5v7Izua5g
PdKtPbZ6Y/gOS6BNv8XLjOAK1wgqp7LOoF7Vr7XH/52jZuWhBzkbs57YRhafmE3z4gus1oWB5aCs
vXs8XeU2NaIrY8BwUpIsYA1+eJzikSLCyHRmbhjAia0k4ROC0WgQTz5niG0cfNmgrkASMnZc6uR5
bpJnmZTjBlMU22va0HdOmGYb7Q9Vcj6FugMCQpt6ZQEnDjB8mPCEElFTmpRxe4XBwA3Yv5pZCAPw
S3MBhMp2fGs50Mum/eDWtXGsgu7JIFzhk0ZWaMeCZk5ojemrX1vG7LJKoJ1ds/wP+5YktBOVpyOe
uMaoMVQk1PowzHtjE/Iq2kjTD84VJZtxklkwcy8oS3zvAKsfxUg7za3xMIWAMKMO9x10TGXBymkg
vK3rCWX9BZZLCWaOjHjjhlSX9Bh57t13W7GrL/XL9ylBv+z2GfXDbWRCSYHnQ3j6cV+TKUPOZLB0
WLGnabcQvOOlL2YV/l3XsNV3Wp46m9pq8/vj/lJqL8e1Tewbri88RD4/HleB0p0ILuj25pJ0MDIF
woOffioGBmBj9bfn2MvRkIC7ksqeCvCno81DaNjxXHT7bOIGWXYCKg2MLfYH8eV7/VME/KEIQB4g
6d/8dRXwYSrzuAi/rwC+/szXEsAUNrt5ixkoLRiBauVfJQDafv4TO3z24HDrPaao3yoA5x0dFFQp
rs2UmyYK9/dX5T9kUupYdC/I/tGQLSXF3wCR/LT/f7OlwEchkIvuEPTRZZD7nbIj6AhqcoJ6uOjy
TyHazSh7/u5s/JsH8adm1y8H+Kn0bUaLXdbIAfzEZccP7lg94XuJFZvFT78/lLM81N+1MmB/+Czf
NBEAYDEq/fnhm0wGNU5mm+eJk00Eu8GgkKBhcC36Mq2djzoZQ/8lKgO/FXBIpDYY4WUOvPKjsAAS
5Z/KuvQJ/wjRhLF13AVNKHaTX3Sfke/4cX7WNbY27FPhVvMho1kdNMQ+0MFj9lkGd1PdniQ4ko+6
TcyrBA4miTpA1JGsQkwKVz4s9HYle9IcSHDuLdVueB/UUXpbfwGauBCwPLq1pQ9dLHYn9v5FJ48N
4433NIRggUGNQZBM95wkrC/8Fq91ko0zurCYcBkOH41SIMwzQlSOPsyxNX0627pEasnMKSHEzLgd
hAHoemv1YaBQm7YptiHiNTMSKHZvV+SfVeMPqwbjdJbiv140aHYyonlp/6t8/S/usC5//pFg/OXn
v/UQ3Hes7YCCbP9LC4Fn9FsPARSxSYMBpwiLzpty7dsKYvksE3AdePfxVNBy4sH75h3y3y19Wcl/
XIQnwJH/zgryS3udGg9FHX47STvbtZZv/v0SMplFahK/JfYpOuI8fM1C43KcUIBjuStIF4AdeNQi
QPXRPRCcskos/YeX7tKX+f7Bx+vGCgvpiHUUuQmZmz9+hBLBSOX7odiX2BkuAvthUqCI+nRbEGKW
ymolkDtvFKYExLm4/aoQJb7kGRjko02hOmP3rIzwnHk5A0X/pAWJWXnmBR7GgClKv2JvtjFIiFiJ
6sXGX4MbdtUVOFXTjwmF5fKPExJ+Rtrv9VzuYogQ2thOjtqTPkPZF8KDoV4icmNGe9FB7dSWxYyJ
9CaruJ/8dNVwT+xH11/lGIBtaRETTzRBnMzXdqurlZ9R4GODZobDTrC19FanZ7bRXaOF6rYjCByJ
9+DaVY+mZWyBYj7Nmk+AGBjkn7VmF4GkQUENisiQR6KPLZyp+M1oBHdJPTS041HetxXTYCl2kD+v
Qu2d0m95nlFrYOVa1y7ha+7MxxjaliihonjJR1vs0gT3wCSGlwJLS+h2+gzAM35vZm6VqznYfBKn
1mWY01L+Z3Ep2rid/rC4mAirePP99epyKD4xKnr6fkvy9We+rii+/Q41Ika/pSv9Zd/xdUHx/XeM
pgiut+hKKjYs321JaGU6rDTC8xxMrG/6wm8LCoj1ZbzGj7He0NT0/86Cgl31p8fZN1mz+G3LvI7B
wM8DgU7qKJ6j0VhiV8YN+VCoDRLCvkj5EDzM8Gxx9U56IiKxM/phnYa0Htyoyc9nN7DHtcmSRGsj
7j95THsv52AsPiqRkOoS0utH/Y+uazOWQXuSF3PxMXeQlTEmkpdNPLjtCsGIdY5bxJ8pPHPgGlpl
7i52/VuPCIGbBu3Epeif8rJpECxF6X3bi+YRnU9v8GoGSbpLRTU+QSXLxxUyjGleGVZIcOKocHbz
9HrhwiKu0+fISHnarSanapzImNqWcooPKcgkguky1Z0DUQgs+MrBDPWikb69zdigWOvGUjzZQE6t
Xa2WTK6RMOMzK/F6f4s5KcZbU2Q896mRli9LbNFj2YqZ0e0ksEFk+hRhxfACaaV4RACA0qD3w+kU
7Ed9PVVJ+CQjKVl8sDzk+ETwU9FQ6qRYj7E/XMzE2lzhNS/VavDHmgCHfPB22RinF76Vj9f4H+jz
YQmadHmgP0UoUc1K1xcYRlx72g0y9q5MmmaSd0H+MlItr6wx969cx4QK0SbtrTUNmpeo1lt7mKx9
MFdmRtQWxBSnxT+X0P86JVYIn9GszfrYz0BSVyIklQkUQ+2d+QKW7roxpuzeyqvutmNYsko6k9g+
0kXNh5ho8YfWAE9SDQ65RoUyzoYZX09bxC754tDRhzGYz+bQ7D5k6VTV6yWW8mwImvoU0Ef/qoCL
EYI6tUa60RmEl94usi0tpiLhradAlfDm7s8zY4QCTn87faqX7M2QFB9nR2sBY70EyPoxASKcrYnh
qPEK1lZ4VfhosfZse+ObqEqtD5Kd3LWaHY6GYrq5NSsYal0d2aemhCK7iroyYkbXhkCIymojmTfu
BxyPN2GUExVL+tCjUYTNkXab+gwQC+q/K8AgrUxaFjFNxFrd4JGaB8hEYWngr7Pcq8iOC5hkfkD/
Hih4+mJXpaWWRnS6DQU9E0VneV3nZnHHdUzfD6aOrrwx0efanKKj18hebc1ygBAXFDY0rinMN9yu
5Z1v1WLJ3aMfaNT8d7MM7fO6t7tyC2ygukiwq8fsjnOe8oexMBMbRU3Ia5/TMwJqqI6qjwV/Kwsz
bNvVqPopcUFSqVFkZ4WAjsUWWxstLboB0FvQo/G7mdhtT0c8xsm+Htwr00cvUdnevLasGHqc3ajb
MePp2WqGGI9BADrHzAIMih4+Ur1OK4mZKdfObdc5XbWaYrNdt/aEs7eIxYVNUsJZCxZwZxPDtNKl
RrpDU5MtD3sQsh65FXlebgKNVgirUJ+9H4PBys/crhXJlRfrOVMbu5o7cWvPesgJ+fPcwrmQZm3s
h665tzHtXRupr7AxN9ZwsJr+2IeFe46/C7hWm8pNNmYYfrp8uqZ8kIcuyWqmDU4IAE1n12iewLsN
ybi20yQ+CSwFtbviQrKvXBE1hc6hji5o3686umbsl+KzPjmC8eA3WUa967yg3qpYProgM1YISY5J
IlcdcYErkz4Wv8YY1mOt7fsIIifBw025NjktJ1S/+jIW9qPqqnAzzKh8iXIyzpPZDBiIs1pPnfhQ
mG1FayvgIk+fGt2ftjPnMGjFaRLLFky4SsWJ0NH70SJvlxSXe9+bvEPuVy8OV2w7xvJGoO4lQy27
D63m0h2S5KqtiwfwGyh3plP6QOIkF+VtH6OMyUdkpIOYAH8Nab+RRYYcDvSav/ciMwWQBqkeWUBN
3lHknkPj1cfG0qdtEoQnk/L7nbR6WJiadhabNU9sPMDlxyb07JivV82PIE70Oc00YMmDSQ+0s09d
rjbu9gZzodEVN4L80B1pBYiM6JitWxAgF3gwE+IeShySfuxU1/U0qRtAIOBIAIVl14yRBlL1mk9e
GYljGofm6ZwrwLkobpH+OaO5LLM1qmVUYOGdRzLrxkGqv6mhhm9n8lzZooXTBVmvgOl6s3k/p+zv
DAeWl1TxtUO7j0ciBcHW9/oib1K2iXmW3/ZZEFw7ZK8isKXL7JRiwr/Yn6LkxtYmrQiRYfAUaVFf
y8obruSoxtOYTe6NS27pLWk/+bq13KMGULkeO26dxBAfHI3zCo0SDsZkXMJE+KQy9V6Gsdc3vqGo
dLsRj9o0KwKDvOzV1cGCHtjqbu7Ohta2YAl22r5gjTHOkjb2IOuQUHHjZPTxazKQTi2PhGQnkBUo
ZB292FnGs6VKzSQn7W64CTM8kiK7Ij0NTAtSrG3szhrKqbjysOlvWpk0h3y2rKsMCsPG6Kbq0hnM
j07f4Fo1jfQ2V/hOiaqQH1pAQScIvFOTOyMigIt9Abhym4DeKZY4wKlhdnCV41Ojd9XR0cO0L/x4
PLgtr8gxnd2DQZPU/Kd19x/ROoCYo/T6623y/zQps48n/cM++e1nvm2T1TsXwb3AxWC7jNrxhX0r
vJUNmYPJOI1XXGg+QI//a91B5sCDRteQqvTb7vrbPtmiqwcfdynKv871/0brzll2/d+XvdyE/M+i
g0iy0WIN4EN8X3kvBCO7kh1Uv8yH4eMY/UVTIASeg2g8gktD/UmG57Quh2EitkB7Z05q1/Sh0Nje
wHAUq05X/8veeSzXjURp+okwgUTCLud6uitSNDIbBEVJ8EACSNinny9FzbTEmmZ17zuiQiqK5IVL
nDzmN9ZzCQEAmr4bndc6RlE4z9kTfeXXu6R3gzNE/f7jko/ZAxtgecQLKLuoEl98bVQc7tk1c3BQ
PmCVvv02om5+mq2wg2eZT6h79YNaX2wFLj1DhAqOAoOyezir2PKB772KA1keB0mTfNb1TYPlAmjC
uNpZObBL8PPTRZ1VwAIrrOgA7yfBJfkorhtxOX9oVFgeVRkae7CEOWfgz87dbA3RGcC+fSOWDNEs
uVgjGkeyPTgBKG6BDsVngQ7FmVf3ViCceBM7+JLaYCQxoIHn3boIm9itkj/lgnrFVC3+ltEzqC8g
p/o2WgSZUx7IvXQ9svSuzIajR7X7fZo4iOyQm2izrsQfrSkeWzfHmmguUQ5gL8xPUa81Tm9ThVrr
IrYaK71PTZjFHzDWne40/ICXaJmWz3U3yLukCJeTXPLu7EtcGZGTyVA5BIDfxt5wZc9++w2buRnY
NpMfNZbjMRAFl5HMyFZgZY3CCVqzbeEO361IbrLOW7YyQq6zTi7c2AI2n5X2prCbetd78U1VKCOT
ZF2URYDBc9usnwAttce2Hb2fmDOjKkaEvdK+Ox3pWMcXCIZVtwJlNecADZchztIze8AucgC+teRP
yZJFgI39ag99Q10CkJ/uFUqwDxG41ZvV9u0bwHY4DwydzGCYuP11PtjlvYtpAnqh6HvB2G0wtZnL
AOfuUsq7ldLmJsG57rAEyFJuLBUGH+sM5bsNHApjFCvHa3/K7Fvg+sEleA5DaV7d8mXALvMc+355
WuZBYiyiymOl/OzLEAbZ5xaxxnOdKO+uCsv1NNPOOtvWKK9gpDenbmiSD9pt+oec9AXAR19eVNYA
Qj1G0CCqvRC0C1KVzM3JFRgmX2QClhWZPZqqFfDtw+RiI12q6cpJUc8aG+hkFqPfIU30czqENh0U
KBR7R8XBcyunH16LZFWygLurFmNsiwsXAGrwBktQO0/SLV6YrCv8mxPX+RKE9UMzyvWp7xX+0zau
uE3qAwOhJrQuAfTZOH+C0Tyn8OTBIlt++9zHHXknQ+gSc0sZvWRYHBzr0WBH1qx8DDO7godkdXsb
ODPuSjzEiVT5AhaNvwtdMgK8hPQ3WLVjh2+6eACkdpE4k39Jzn+s69AHBW7EqDOQyXdSiPKjF5cn
f5n0pR+v9YVbAH7vFZSfgWD5hSFvdhF4FcqAmWx3Qa+BodRz/lH1tvtjJVVCqDFPadQhlZwrr/gc
MMR+BPFg3SkH8X4eKEqtXUoijJqturW6+TCVfnvVdiP2GlF08HReHeN+sm+g3JXHtrwbY7g6Vgyn
p/CluMvtRJ5qRnv9tpzs8VzbY/ci9cKZuPZusufg2Ihp3o+lGADmBDL8rNHwVczd1jIDv7s0+3pd
kg9r3xTYP2sI5LhUB+RSs4/agDXRf0AWGRBU3wOPHwzKJhofE6pNapwiUruyS1rCXJ+Ro6jOvkpU
q26WOrb3QlCZoX0QokG4yj3aMAGMq9beRqDvt6BN0JRDori0e3vf2DAYnLxovpUQXa/iJo3uvCr0
L/reo3e5Jpa+y0zdGgSYbNWqf/bzYD7mSKvd2j0WcejMSfs8ho29RRoWDW005X04+k30BF3BPjNV
Tj+hh4Ie+jpCjdL+iR1xRdkFiUHQFKjWov953ecoBCNEHF0Dc+xuSZ7bmxzjricrzspzX+B8btQu
D1B+MTxxUmTU+1Z+KqbKOfmaq8R0G77HjDjSGiTDzeRF6tmVrdlchtX9TH2bPWpoVuXGz4oIGkWU
IFGYFnsoC9PWEnF6K7BaQ2LBRZE0aed7G/D6psbFdbcs+Ln3VJRXIcOkfDeXGFZLBMdZaGLaRpbB
CCi8aY5LIodjnc36oohW9VgO8TGjHwxqJV5vixEBV/i1KBAtdFjy7WDV7sZL5oPfNuNZjIlziU5h
8XVqHdBOtLsAE7Hd0qWYrxAaUadA4CpK6d9FXwofZ7qqnuzPJU5qJyJTSjvEAWHse7fQUa0Xalb7
UunQOlRJ0H8QGP5eePCtDr6b9HflMoWPyYQOuAAkd48uoc3hghjNncXy0XoIujNqOjjBrsuLvQ6E
/6Gj0tqUswvHA3t4WAeAjymfr7zaxv1jU3cQXTbDqw6CqAcbgg1UuTtmkx17f54nYPBIRGiutKXx
U6EJ3SZteWogq4Bahe5UbNa+Q9w+iMOWtgnKDKPRaHDnybrOnGrPfA0Jj7EGgYykg2e0HYi1NM1D
o/hQaP+LhwSEjRREgCREiDREDWpja60T6BqJbkRnFCQ6pCQcoymhELKHeVM4T6BG6hegx/Mn5Km+
hK96FGhSadQp1KtWhUJbA+WK8lXHglSrRtVi/SVxkTmNdvdgI9PrmZbnbpjmIbxtdbv4n3s/NlZT
MjyVCGZGX6wlddTBGsFXIQl2HBaynmMF9fImU63VfFEEUHKvaNyJOS6QQqYdconxcbfrp9zZkeQV
VwI57Eu05YIv3uK1X23UyvLbeE7LqyD1RPeAjVcaH0s8glZKqH5aG8Rhmf19D6k1rUevxRlqj5g4
mDBI2EVz0QaZ3NWWDfwBMN9h9PtPfYA4djeDIbQXnqRO3E+z5UwnQDXwcio9UAzV8yECY7RFSOMy
69xrJgIhkqQWNolFwi5jBaN1Ihd5rFegWxjMBZfsINZ9iqP39QyBH3EpsZzHNGnPHU/zEo+XDQIk
0zO2VMtlF/kWjsvWcBT1bPRaTLolV2fY0A3urjLanzF+tFgPjDRoT2EpoXO1YXbsfc/eQnm5q9a0
3+WtlVysbqIvhjiOL7vKyS61nVyDg4HNFghF48mnA5kE7ddBQu0PZ285Zu0If1GDygdPGhtOWbOf
YleBK0tpEOpY9Vv6CeFpYDq80aVTHT08l366Q0wajQACJkAMk6X4DnAPp7reHuqgfxlcVIW9x7h1
yTi2WVtmVbn5n2HHf2XY4TDOk+9Vcci+YgNT/TXt+P1Lv8s4ajWmk8h+wP2BjfKrVvs97uDFQkYR
jBBjUNthSPJHGReY7xisPok1U5D/KOF8ii20dTmI+b3/1qjDMxXpXyUcc1gj+xgJzsBMPd5MLjsQ
i/Xs08I26qg76ZYwtkd9kHim3Hkp/JwLeto0YTFBXL190fmD9Ziatx4JdYcIMMMGJx6ASM3iowWx
lkCB/ehVmEQZDTC/7r6Ov2LKisN6KlAD1ybioJjQ7Vr4JdUlWtPFARu5cafHvL7OfwWs2sQunJJM
GFvEMZmIbMlqglz1K+CNv4JfaGMq2f2KiOOv6LiYQEn/Nr1mdED0lL6RDILfHmbPo1ESGn6JCjVd
UyQHZQQcaZvaqU4OFk5L7hZfxSydUW7MYAueyxSHnuAQtuWqzrRsuFxCXRdsgxqKfXzSvY/k7L7C
tcCqLmsqZBTDWydmQrUrBgg2Z4RRQLhQLXI/MStbqmFqt8hA07QaxhG/QZHGwn6ZppJ4ui/SzJuo
iOreg1dY502Mx/bQoau18QeMUHGIdizk93XkGu57uLau2GE27zIn8unGYnWIYn0aFLBlmHvm39cY
uxSv2OoqWTxk0ZrMxd/GHZOjU8xxdw4qbV3YEz4YiPQjUh1ZEliIy6Six30ntazxmHjKuccIAGKr
7O2V5KGe7gTc6oMfqeU5UBhrIglebpdiSRFp7tvDGFbFNbB2eWx6t7pAxX04FvXYwh6pGx/ceTlc
hOOM0lJaHKqqbmjepskHz8EPBDTuvCOXKHauBigJh7459WsU33XVVH2Ka4s2bREzBF6tUX0oc/+x
aKrkDvZlfzvhMXlXqmL8klZIeiPjSVxW6XzHemgOy9hkT2U/Q0F1GhSQU2U5AEQHdsyA0RgwpOAc
gV57gqjNIDz1rQ/WbHwwkLfDVjLo5HXsx+XRyq1s3QkmceiatOis4xrhP5Lz1/e9KaJoZqfJvPXy
Vs5bNNeDedss63pRd+AgNpFmzo2Gn76Y5rU7TmWRPElGG1fRGiBwIGDdPLgRfV14pvRid0PRlT/F
5OK9JwPmXpsEUsi+cJoVvTPHu+0yJNG6yWOIHuz6fHCB9Ms5uBaodSf4ySO3ji8l88IhSZwrZLKa
EyisYaPzhWc9lH13l5Z+/QRwsz6OcaC+TU76SVC0bDU9nUueNAmSYg9ceoUsKazZu9jv08vanTsw
s3L9PMi1qowzjfOSN9QM1lpTLretDC6ncgb7mqsfIw7tJ+FhsZbSZuQJBvl9VITDZ9vPy09LsWaf
5MQcEOxuWGAyVEeA/XnDfEt3R3ZTB2OfSR8yOO5Tk2P9ibYRUhISwTnK38tp7qMJj98CyBW/a6G3
l5H1MbJKN/TXsts6zufLmXFbt0UkDPa1YOCZeiFcVgoRsNxWu9A3H5C+wyPD3BcNsL3EGdCyaWv3
02VjR/VOLp7z5AaW/KCt7jFbu/tcWcH32WtowdrRaBcbDzMKb+uoNX8I4NReVajgXdua6ZGf9zHO
HclF5PbBzTJ1La/G0N8DaSiZrdrNiz+QLisSq1sZR+s3xB6gZQqrxGWwmtRVkifuY5K6HnjaEn2+
qWoXNBqj5MZ1xPBFexZ642UCdbFC1rsQYt3mc3eJIXDy3Ms0+1FODgzfsb3GtRchen+ad+k4yM8O
YHH8UhGiwZ5lWq4d5hA7t/ABiWntWLxxoNHOop2tQ9cIi2reDps7lLxRBVVaRJg/zOI89hm0+zLO
bNxeEeibT06q54/N5KJCUSSTvB8xUPpGdWUx28hg/W5x+okwD0+Xj5QQ4TXiMN7zgA/IFWyNzqeg
EcS5wZbzbSJqZjNDmILnnlz7JoDn9rAIHEoDTAuWDQ6O005ID6kA/LYumipEek8tIry2EJM7o1FX
sES9Bl75/NKy530Uk79cJPDVtnxoApcj7i+8QkVH3brztaVNJ5COxwsgXu9nY7nfyaSda0aqvQYJ
Xi04CuT7tkNFIKus4mbCiO8mkkVxndoIEEL0eUltB/0Gu2woNebHxu7uEaujosWBdVvHFQIBg58e
MnqrRztbo7tW4IBi+U4KXKaf+lNipeeyGJODO2Txrqs78SlrPfeILIB94H1/yYHYf2wdiP9pWzYP
CVnnRqSdgi9eVGj5xV5546GosfWgvt40NQR7hIaXbONXvj66SJresXKrHdzO6TZbGkxjyeQxVGLY
Tdrjhk8JcIZLznDZOZMypkQKXHpZeNUtZk7eoXSg7opaY8RKI41xu51dWzS+GGTUzVEP87Bzh1l/
QZYBvdsQ2voYFF91L77lrSq2K9vj9YglDgoe/ZTeuiHk+ZrmxW6usCFf5Nz/FJIJ5oCt9X1u+94e
MZFu3yS4dbohpHDZWfF9Nor+7Nu4h00RvZulz7oPYwK5ap/DizdgpircWl1qXUzDFQqvKT2H6VuH
3flXJHJxrpnC4nsVosW40IfdEPa+pmH5oyuy3rB7AtL5AraJx//FgGk3C8LvpzHTWAbTYduNmXAO
js7E9aqs/CXK8VPQJdx9zWxt4/ZxeZfrUl46PXNPpfP2YiAh2VOuRidJoYlYMZkXzRnvCIx9vGI0
j4FeOaNSrQWW1LaZzs0KB3UZ9PWL9ibasG75kA2J2A5L6p+YLbfbzLtZXcS3arcCiaAi59AI76W1
1R19HlKHrM4xaV+PhGhrA938s8iQZE7RngEftZJhlJhd0oxFG767C+z+GPUtqpDVANulQI4grZmI
6eIyb9bkUHdYCrXMH2h81JTSaYoZWZkcYre8kZVlfYwgTVPVDuDPILVS1SPFU9S3S5elB11R+iGB
g/VNudxF4yB2RVYg+aIVEkSrqiHoNxAv0kHQx5ErQTiQHyw9O/g4WMGDhuB8WvO4gcMvfrSxb+1x
+QQTh/XKxsmw5xzjImU/kMPd5Aiai9XS7gOL5df0lI7zWN/51hiyGQNcGT2jbRmp4WKuuuiU14kF
82INLyu93JWZ9xUV68f/qaX+K7UUSPR3Uan/u3zui78Kqdff+F1HCQfhRTYhkKgQG0i9qVVe6ygw
7f/LdQGsk1mjPwdw6/9NwyDAorlodANRDTSaiP8BQ/X4lod6I+j330i0/w5qzEg7/lFJmdMRSO27
zEcxPwAb/wZoHgbjUlUD3WLMQ1T+s6zWWNK2Rdyo1Tutc2d5ymEx6UO/AEnf9j1x5GWOS1WDQfGa
1jkoC8tdOnGh1WD0xWg7pgdVFun82Nl4Ai7bzlU+VBns2RKgXqMcW0guEjG1Ve6yfOidDyIIVIBc
jq2siTptiE2TbEg0+/kCegKLvIEu61H2CVsJvt25F3V0m5mYxYd6zHuVkegBmbFesZL/qYCjMCDc
/4DGu0bkUDoCMJ3wgXtDRv57VIihjmh0v3o/VD+NUbmhfZhiSdLR/S9uIoBTHHKmnVj9bP0uWx7Q
gYw4NSdF8ohaSEzJ/PoW/qen9Ita/NcpwZSm7KUq82DqMBv5+5SCHOWVpu+S7/RDveJGYQNWXK7u
0PbZMYUUh5JTRQcUj3uKBSSYixwCTYDXqGqK52buF3SWAoae+WVpjww59mucrIZmNfMo9prgsj6l
HSQyzOTXovXPK0kZP1aRANLbtWFWsZv80Xu4fT37P2lHZuL6xzWBwzZrEGC17YnI5134+5riFAVJ
C4U4RIasxb/36sxqPlZl3Ky37x+IN+rNgehkUCoAiUPJ8h/MnwXaQLT6c/wdfCeNhb0q48IldbB5
w2fa2O4HvJA8CSzZ90qLjr5IgvFjkXn/KjtJL+TtmTCZlghqAChlJP5mCC0kkvrRnPvfUTvr/LOn
lhxYFrpQ6ONcJj0OmP6/3GSzMP6+yQQTl14OixDQhSHU/Dn2dmh604nznO+zSPrM/eEsZZDSKVcD
ayFpWnPZWNwM+Ka9f9Pf6JrQW5egsB0b2LzDrQd1/veR86YRxTQ61XcQf14VnLIorh9Lko+WnCNA
Tkl9mKM1tqvrJmMuY++9MS3Wp7wPlEJUqyRyIPSWx1V0hws45K5tymS5vCbL7Bj2DpPrIqT5/kn/
Y0l6EjNj4SHHCSHNM1vAn3cLxqIVNGUgX0qo3s2yaxdlAXYaQ7oT/yas8s9jsfB9858TIs/kv+lm
Sbo7XQQ3/2XGoz1cNzk2AuPHGBU9lsT7l/WPReCFwviowG0ABuG/DWgAwkJnxtn1paafz82lS1Dk
P0exWN7nBjOJRu5i3HqRXHv/uOKf1xhxgQxqbEELULwNW7ElbBTJPesbUgLCWWFcexnubIxn087e
CgmbujzxmhTB85KWCSqPbdd1Eaxxa3bGh6xaJ+wK0nBe9Tc65TlzKwTkliuvWqjUdu+fLU/6zcvC
CQberwcPyQk94jeP30P3p6OJ1XxLw8zhVQSur9fb3p87ns+62Anqd1Gvev9syThjffS167IZ1D7C
6ek+wl1weeFZVjnoK2gYZvtzC/SGR+Hi9/4agN1YEV3onCfMRgBrIl06VkHBQx9L3fN06k77bMO1
FBShlKexCdFWn6Yc0IHZhFRcqvT8ZV1MCrFpwadxL5w8lwR5e838Nj84buuxYtt0yuZbPGny6ocP
wzgDPKzjfr1lQUfeZxJt3rhubXLOkTFdVA+IHQ3ic9E3Kke/0wcn+bRqGYwPwBv88SOssJKfTeuc
d8Jk5A3PzElnkLGQMdIMjfBcKougEod8BjR9pA5ScIBpDUZzYyY4/KQvspgfyXy0cP2jN6LJdqen
oGIzg7icE4L7zs0Re8yTiENbGcVSulnlZI5mMev3zzIqsvYLsw7U7GMX2aCb0q1D8NKC7tBV2lrL
cElNBy13i2WneZczip/lKsRci83SRsiOv9owdggiGLJp1Ckat1ZFcfp9ARhEpVxqjYC1n+9sO7a4
oZ5ds/x6pFYJmCX+bVa1b3vS+mqfBWqp8m2vihx939eb0NIg7vYyi5nKbVlyzQSkneY092CQtFi7
06xSAvEiG64peb2rboEDMazbEIBqd5omnRaIlnUDInwijcwR6X+QtS0qhoNP5yBouTxCl1kuDR4n
+U9ZNDWLJo/9vPpYa68JgkMuoSX5G+WhOE9xW0cRqyZxcJID6jJjFfdTUlfGwUEnSP/JSwtbzeWl
reaRe9ggxGZEAIn3Ir4Pqb+4JyvaF+V0gVLQiN9astYmd8vFLPneQv/RXEQeKX++aWUM8mbfoKrH
GQfOSBTYd3hYcDGNg6sj6oiydfkqAfMsx0v891w+pVmACerdkEP+hFSU6IBo3NEu55QWrp5/nJBH
5S83SqH/ouQQ8AouYQu/Clc433dPox9KTi+vstDkbTGdr+zcI8vl4U7g8sUWGfKA08ppNnKN7Vhx
BweqbW7nGiKv3+xKUkD3BPWPAuuQ0AhkiZrUenxQYc2frcA6kDYc4zL/TOq4kmUg18l7vnTLaoJH
WpCI0WftzCvtRuZDqeoFTwJg58BfWtE+eACNRdscdHeg+uU0znafVzcYpwg+EPGRjvNbycXMqpZZ
1mHYwpwd5cI5LL252+X2Q4RJg5mdQnMzkSktU2RGsNg7MFJN8HLVzFOBaLC2S4CyzOLXW29ZjIJo
2ANNc/f079AGYOubGv/se6ipwtywdQl+wo9zmX1oRJrFzMFzhJiJVjhyoyDM/Kcf0a9DOg4Fhrlr
Aa1v5xJe1XRVxH3AOcZWz7Np3TBrPMCGouZiaHYuSXMfVaB2auYWINPDLV1Qdyr3BGLCzV7LJAc8
nqihiUDVk7cDg4odX6cYiOaDR+84LAiz/ss6eRYeWQTbhWuOctq3ABq6dE7T5LpoqNGDs56j3iye
DJlCVqKeAKUcQCeYdYk7Sc8aimXWFslVsyKphoyoMw4d3kOeJFT2LUIR4a6iYcmIY7YtMbTnfvKx
0j7k2ATxlGqBE1kKqgK3I38btbaJgoOZZxN1MhXr8WBrLIQwy857oHNIYsQmLhX2CB0k0rnJCFOk
eQlPyp2Bil/p1CI6jNxF3gXh6J4FNSIZREOLp98u3lWI/5XL/Bf2QXIFGWjg0K7A+ZJBe0JU+jku
CnAvtuaI0/Z7QElmk9V6wLYEaAyqOigbh91CfFhCzKTxkFk6BT8ERJWLeriuuaSQUVS3QdjEZCu2
hcLNC9KnVCO/6xCivrk5U9MCfjkWtF1a1FzTfJIWCHu0G2Dm4di5a+OpjveuPcT4ZbYzFw9DELOp
/bhMAWcMrsTiLjUVSgf5Lke+g8UTZoO5g7+XdZVN5nuL20gWLnKqJnH2G8uE+94ClvYkLFYlwMOg
i7oJTHuZ2LyfyIPw5rohvTGBaakI1NnJCLs7eBm4Mm+CVSz+V6ueyu7erubyIUJDnsZ8B2KivfRr
NTL+a8ZBvaiKPeaqw1zNNc6g0IyaGseYr1jhYHlbBHS3v7t5uXYfq8avuudpZTzxgakVOBJEUzSy
bVhqKBRt8jry1LZ1pdsPB5xNQoCpbRqDc/ErbIuvZcm2ip2THiGR8Iw6gvwctlBc0nrs4AQkczGa
JHXtJiwtXcSDQQMq+Dz6S0Sz3b33cUx1k23eusVsoUnkLDFOmBHXD4lqicEF6JSdrNwGazmt6y7K
ytXuDjFOCc3VzMtBzxPJqsm2hTqMmBzLHU4f8/qQ5A6K3Vng6+CyX5YBtqULxmgL7jNqaNMlugcG
3jg4FsOUg1+deGVyChypoW3bE3CrCBLKUUwCwbxYzbRnNxrgSoZbnPSsW8XAzH0celrXzdFGvVPB
q2jseX6Y9Sz1jdXr2qIf7/YrIs2s6o3X+T5A/YAJY7MptR90xofZQzZ4Y4+B8nfRvJbFMc50Ph/W
xkV4fRMhZ4dbDFZcfRt+E1Ue1t+Z3jbjDNZNL+2PKPfkgA434izBxpG9ByNex3XrobODwQt8t5i2
un/Giw8DuePow5Yv0x9pWKNUI5BTLQaEQISH2oe/9yGkWsm5c7iY/PZ39m0vmLaKj1NSNQxuJzTG
fhmYQsfyHqfFU8rdqXjq4pF8yk7IUZYx8MjGYhBi6tBhGsb6x8E5J4Pq5DyabSUikPByt8xX2WvZ
wHkdGBKbCFcByiaUZBb6ifEhhyCfgFuTvZrCq7Vl0KC3XtqObD0eKlXsMrr2EF0/AiTlMw+D15js
z+8LUzkEuVg528UdUQU6Dm2V+Z+9uq85FcHECfEbMHT0GtTQeoRJr+/J7EPGtMo5uo5HFoygrMmi
QfMqYlkeQgOcrtBANmhDCY7aNoJF/ipP8JlLUiIkxCUxhRaqzYWSl4T0mzyv6kxArEqHPXoKgQdM
F2jJam4Qrq9m50Rfc+ZMuyQNOPYQrEGz3o9g1/ge9oq43lJvNtCQNr3XgLs+Ilpg4mThon9Tbp1c
oOOyY7jT4/0Hp83kq7CWiDaOHjr/2zQxND7geBXU10kD3wxJeaVMLlWrwKQsaaTNPQL/6Wvxc7Cg
xDA8LMWIuRn7IX2DDWLMM/c2sjuP208MX0yK9Kvd4/eV2aV+72CuaLiPCEyZjoXPSJOzFxIOmrVV
iZtHzXGhO09vb7C4sYQZ9AzUdugtTKtP//dOrC2v0GZQciUjDeqUT2wq7VfurkCnCIQACZFZihlm
mNQs1Rx7n8sOiB6EDPMY2TCFeKL8G/QDjhYzV4ydo+AZDT2QgQ6ccDEyLVmn3I6jL2MReDlCospP
qgl5es8fH9YAFUq8Z1dlmk8d819mYsquTVJha6bCCN9C9GRTDP2WxVLRrxNMqye7CzSTP4csBb6o
yeZHFKo6LBIwyhvD21Ujv5Nd+3Fgcz7L6pr3AEdJm0sdYQ+ODzhxmVekxRmAhleNYUC/j0fXJGrI
qpIetsIsMBkPkAeOrROU5NnJ6+6ajkAULDwTwSDg3SsVWSAIC5NvarTIlm0M4I/MGk9KSu14hV+z
bPl389PGh3O9ncowYLsUKeflbFPwhpxL4Q+JSealMmf7+noU2uNWl/CCeKgMv6WuruWMIsXXMZyS
rDt5IgAEBmedtVBus4WcID+4HUQ9VMpqoAo31SSSUe+Ssg/FcMkHgE9FdL5ZeLawgpEIA43bcQm2
GjPTgxEmtY7GhpIvCaKse0YX3nDB+mJQmuCyTK68diehC2b2HhZYPyvbMUUgeGMqNlvM5oH0bkR6
SeHJc9aLty5XcnKon/wgWmbUah3ZFs9jKmZuClRWk/n0iY1RIv7CIUC8Y4bSHInB74o4RGyRxGBO
Epvqq05ayVdMEmkcL5ZlzS9yHNr1FjC6bW9lqlLKkTHtEgYpoa/k8AAlXyJlak2C+2+hiWZydj80
WVg3C1PkIz5nEvkEmMP4EPdxwlPTFQ1dTLFRfYqQsx1BAcPU85r1ibtuIu4qWso9MIQKfSdTP7Cc
kElM+SDAlCZUKmKyf1KBN+t0j9cES/8EFTClVClgn728vno1aBN+uLSqqK42S4tVHHM1yGVmYdST
aYtZMf4RLMnADqf6g82wtm65IaupuLF20dzISQTmFadaTtQNLmcuyesy5ckxTut5uENVfO0vQqbg
5QnjUWoKNjbLJT+AVgKq4oD7dsPHRC6mZjgFtLXJRI0kC3Fmeq0a5wJEaHrR5qMgSJHwDz7s8ono
vI+S0VSBr4VFCReZk27wg8DrkrdsMeq+4UrF64I0Z6FTJNms/glDNR5pJoDZFKehntkJ93M6YKWx
R3/NLW4CRXOEH1wXVhS+aiZgaR6jlSIn12dZjX8u1FAmA6msi2fZzKZCX14jB3Q2k+hWojCr8v2u
0f+nZxTS6kR+DhoTZP83PSPwyOEUR+X0bY61qTPH1CpTDLUhvJYRlJ6O6/2XQ77tqtGmAnbvIW3g
ompK4vR3l3JRcAZs7etvwCLM9OZ1aZQhGKh/u7p/HgpINTmuNAMjRlNvmpROmqh1pDvxLXNjE58a
35UjSSHBmtj1/p381Q38s1ctaFMHAB+gg0n/n1Op3sbWEZSR/DbLaqCQGdLKYSV62k15DZEsEOyF
+AkQNIbaBf8O7bRsw3KrtEPdTRfCTDZQ7TMdHoSCTaz9PfuoO5Q8SZECr2dPCPx24qv3T/8ft0rS
7SaxBSdJOe7Y5vt/qEPNXVzpZAq8Z8brM+fBBmXKQjZXSqj3D/WPNSfpd0eMgpgEoUb7tnVMGoXl
IQnUc5RCmF5O8RLm0xP0IvOKoHA3/euSeztCETwYQJIOcAGa1c5blYmu7WWYMCt4Vi4cnJUkhJft
FmSM2SCcyOxZcUS+TzKx8PWPEp5v94FoByPn/Wt/e5uZmoIMpUnLmNQT+Hn/fZunWs/jFCXyKz0J
SscFg93lJawDU86/f6S3d9nxpM3VShvnXcaub5vXBYkh6OVcfB3qJihuYEGZDSrLqdROY+qYrPH9
A/4t5cGAxmMMFoKsBXfLK/52Bek8XAkmS/e1q5kTpftOxibMERTxltiiplDOYpNmyZIiAFxgArPs
3z+BNwrHnAFaJk5ko74dhAGX/jay4DaAPUhQf21Te8FZhlnWWuzpeqRR/ss+fL0dse1kz8NR0MTv
301xy9Om5QVUp2ZfmF5vTpUDKqFf5VmLeRERVKNaAEGGJzV5xNSE/S6U2gqnTSYKTbQOJs9slkBp
G7wH0hgoWrqRRCdyER0MNI/E1CFkQfpGi24fksw7+iJjtByuu6awzPvew6okWGC+E1DF9ODLeWYo
ppPbBL00WzwiAIrTCl4b9D2pPVGzKByTNOWInZnt1REmWY7zKieS2Pj2cP9xm+joTDrjPJomS13Q
ln3/9v9jwQWug6EiOGl86f65tAcqi9Sy1+VLk2LG0Z0SpU0JBGfIZAC/W9bvH9K8LX+GXBNqMTlg
RoPxXhi8taZj5rRonHimLxEkVZ7gkEV+ceOFASrMZ4BSnAEqUNFAETWL2CSFgI/N2bx/Gm+vHEUu
1yZyosvFH+Gv8fcfsbP22xr1BJ1+KRran5dAUXX16BST0107vT6/f7C3EQQQuRdIOkW+RCbM/aWM
98fBfGEn2Mv3/dexVfn65OWBWRZ5rkxm9f6hjPzhn/eXTw8D5H9sP2DyJqX9JjtIJoQ2ynp0Hute
2+Eupn0JgBvAV0alC+uX3QGLw7Xir4CGDetyxs3viVTYg76maOvSgqHkMfN7NcmSPFSsrknUs4QK
JQ0IAoj0Yb9CW2u2TBsg1IaHczGGIJqoXSumIw+jJSQXZxXe/2HvTJbrxrU1/SoVNWcEW5Ac1GS3
6nspbU0YlmWzJ0Gw59PfD9rKOqntc6U6d1w5SIVlWdwEQQDrX3/DXhTHhu4UWUOp12sKAjx0Tg2D
dbTYVbWJxcjng3A03oxByLqC2pYOJA4Zx2PgeXEXlqKfHvsy0ztzVNOqyFewyKicP7+Utnr8ON4s
YMRhQrgQbItkVhztDrUEU7Xc6CEgSFJfq/eATvOh0Uf9nqWeJejQey8g6TAK1VRplPT9T2roNUJg
4PrnffNcX+OZ1IKSlc4uYceNp0ae9cZy0fKqCjpYEr7ZfnZ6CqZtXkWUx9CxdFny3vijW6SbSEaR
2bw7S2Au/N1Ql/qBLziDeN+Mt068f4AmBgsEtNsYXqKfZGZxahlX/sDCD9tMpRpYfm+h8UYydzN6
Hux7UQTKQSSDVZIP9cV+G3x8fL6PNt/Xgg8SYdgL/zCKbLiDITBl9LMYHP9bpioPCiHt0RORB9IF
40+6XexO4fkM0TnCKSbCxs7OiyeizaHXVhjZ0zSNcXA2ZhxeRdI1jxH1a3tD1taQrJNgsE/SMLst
abX9xMgdBzehDHLl6OWI68GL6vPETNtLdqRkoVpPhnxjEEr910IfeTiLFLldOLiHprsBNSTdcjEQ
MHTFRIx1G6obl10JDmZhOJf+rJBuSCh29MSLJwLY3bOCSGmaP7IDzqth/Gbrziqe4QF45/MUk2nX
L41pbRyp/Aeb/fmHTGArwlQXCRBG3LZ7O6uqh9F3+qfUcYjGCUzDrQhe8+T3vA/bV2LK1T3pTi3H
oqg/yfD02NEmmJHk0S+acL4NU2PVkzl4VlT1thvDAcAmybK/+gCzvlUQkcnWjap+QC8OJOZqXnNl
GO4aXfit283miz137bPlL+5j0nv9OplEeZ77bbrFZS89//wl+2NCcPzS7DROKvSD/iCP9V4b1rmr
ytemQk6+cpAxkM7mWPDBPr/QGy/hX7sTU496yrYhYqD5YZ86rq0mu8ztAbrKq4Uz9MC2zCq6qqkD
0g1aP9TspEzdpSjpMS0sPDTBziAh2w+pJ9CodrCh4LCJayVUeFYZjf/INoR7D3Bb91SW7Ol2V5Vy
ZXeWe0t2Q/W77J3gAp20fzvYs/1XmFG+razawqAvzuNrpyRXEHvxUgBq5LSorJGMPFOF82um1WxZ
06udBeX5hzl1znqhrvqPjghvI/I2+hzTdDDLsYkxBOncb7y4euVdmW4INcS8TRTaU1soUzx+Pv4f
F9PDxVCCQYaziULikh8XU3zUOFarsHqFsFzCz5rMB0Il7HZVlvnl4Do9tXdcl7e0Z/38i7PwEQmP
i+tjAMcgJgDuEPbxkcAy/HZyg3l5dXs9y5LUSfZOnRUn0zL9qKyw+O4Y4bTpyYdCyKQMceJWM6mV
nw+BpzfoD1PQ12RNFz6IBXEM/+iPY2DlEZGnAMavcU/jADhN4U0dQK3eIDxfus3gltMJ2qSpX6WG
LOn21OVJDW51OUiBJrjwcfhcrNg9cZYZ4ExF4XOZgqevVW5cpnPlX+C7sa+c0nkAAy2ua/JtObHS
GJvXSzfRdsnqNlr7MvTvODaSaqnzFmeRpVeOL4ngAik+SeNaXpdeV3SbOmr7l7lI+kfTs/NbowrY
IMRkjTvH7sYeA700fhiLkHQHXOG5gWSywtXQxbQA/KzBN8BnT7x3PSO4SJPZ/csC1Y4w5cxR9Hw+
uB9pSTxixhZrCs6ggmoWMdfHscWpj/Ya2t3XJnW9K8zTsyeZ4iSyyZsKDcdILfHFFa2PxNe3S3I2
oMSx8IuGSXtUPWIjXSjiSrNfmSSbD9gM+6eon41zgMpsRyOiY6X3YvUqHbN4SuOpu0jT0Lw1htDZ
fX73f85wwidCaFmQoxD+/oEcOTa9tnwa818Bvuz+KhzD7AUewUxfijAdHcH+urR9dCoq42Ue0GfD
Txxk+T8YkkCTXHnBiU+m+vz4FODitGVLtuavqBRzv0EwNd+IpU+Ki7QQ3c5chvChUVW/IwY02sow
mr6TFzqQjNwu1sMXY/JvpoQ299ZO2DbEuGNO6ILocKinPPsV+6a4R6nW3tnk4m3QOKfnbDH9VV80
3Zl0q/K0mBzrskNTDIhbdNNN6icBlNdqHC5So3d+w81uvFXQpPn9559S/LkoUCSw+NoBzw1vo6OJ
q8bSI3yQhxRPtIZAXOromST2ZNggtvHQ0dg52FRZ68hZD5R3kyXCY7ziFPvDMQzXtKrLhCBP4X/D
qmzQoD3Nj8pok8tcpO1J4zjTlcDy5DT2fOwHa3Sx46pFRoc9riTSY6Us0jtIMvHknvgOucvyzrgM
hTXwA6NvXLw9xhlPtWpDloZEOMK5a11baX6BBhTyguGUQ7wqmqKCDDSSjTrQrn7yBkAFTpHtfWdP
yCrLwlEr5UN0Yg2h0bcW4LU3TpgiF/GheCIGn+gIdoIYynULa+VylCG2EXUqBYxokiysU2hFI8o4
Edt/dapOv/XV2P12UxvZG7HP0VeQ5ZuB8cclW8Dg9HjF4UxTVB5N6KGMZnze3P4XqHcTP7K7eS3Z
mChI+harElsMOT2ldhFEfyqv/p0siGZWC/4S4x4LtPbJI7bnwvTH/NFW6JnWPbvAjoy6gpchzvy1
29DuPbyG/9/9+2GWv/7P//5ZoxNV892vOK2rf5qI2RqD+u99xx6rtPv1+r/uux/dr/aPf/cuthCY
foPQaeCEZYyFlFXlX2IL3PrR+OHW7x1kGO+pAVpsQQXnCAfIzQaQeBetW3iBOzaMdKBVnwhISvr/
wHfMcT6cHw5KCwiCls40AEU/Bk4Li4LJGnPvF7w5jXHZ0tXo06HP5nm9zH+4hvLaXdVg0qs99CYv
mdY45JswXpXui9f2lPtn8LpYnfPQqLAsDcuivSy8UiK3rvPJky9eDqMBciSuTZmzjtl6rV/+VM/9
XZFgNPGDMABKOE4Z9KZikepykWN0y0dxpafK68QyuxETs8JTuVxpC5MSAeHc8JHjsgRotQnLyX4b
7VDzb/7xSG8Or+Y/hQBHIAmQQAhF3BPQxHl8fyDnvlWmPdV08Au0iy7sSVe6hUvw39Aq/2RpY6ia
9Exlkf4uzCi1o682YvvoGYW+D7/edjkR8KT4MB93wCVzghZnu/Q1s3LdwulqR9PiyQw3wARBHLFg
3SiU98CRhmug+rqh/akxWcslv9c560RSEdhas7BCFcNNuuHvPh+jjwiZZwINu9q+DkiDJAxApY+f
MRdJw9TAtC5pc93sW0oYUM+y9ar+djaC3r34z6/nAbGb+j8h3rbAf4BkPhZg9J7M/moplYcWZ4oT
UnRMjJu9egUAHKON+r+v9b+ZA8f3R5sJQwfujyaTiTDpaEt1xggj6iHNrqIMvdB9lWezaW/8HDL+
tsJblFv+/IIfTxrcGJA+rZMQtgA9mz+EEVOSGnaiHONVGGrgUvHix36zKwK3c0ghgoMtSCACdP0C
Tzma7Pq6LkAYmw7HG46gR5NN9nPt14YTvMLLK1qxgoFZtN8SN8JqbjVmaZ8SOkvrGBJgUtv2V12q
40YOCYrEF2pDOKBJjt5H8yj2htQwp8R5NfzCJ67IGwGkf7AyGd1pvaR+cZUaFLyXTt6gY6WhZqI7
bIk6ZFA+fwAfnzgPgBMeOjfcQUCf6bUcDQSZQriMg5n9RD9eeWpfN5Kde0tqexvOBImoiafy+SX/
vHm6GsIlEdKkyfEHngBaCitjNtWrK0aWzd1sicXKd54a+9bdpkHkimcM7GzmewuTWDxj3ToQST+k
tSnHLyaCdbQ1MABAUiw7rHycvDGV+/hKx3hig1l0xkuScsIyTuiW6RWGsNykrdf9mLmLi2C7nbFx
nyj9+FReaib9PV58EEzI11IVzNmkVLB1ISzZd6ScVO3L52P2EQRwfVB/kxLYhUTCpghA8vFTkngb
QJlZppdJdYpJYEJ5Y7DMaYShB9HX4W2VnHf1S9ONtf6CiL//TweLnrcuE+kQUB/8ad8ZNPQB5lbU
L1XhaY5TxnYANgr3GGLJuQOvNf/Rxj02pu9tJyVLpXmjeGAANuN0S5Y3W+kbHFvhNTGcu1Musdr9
fLis4zmmm9jgz8KnNgCkPe7NTs5YybBanBcMy7QsAEq4JCKiWTpSj9djM+u+IRDSG/UdcT7QcoCm
maQZKaNT8MqC8IdyQd19DsW0otVSYbZKL6v3oGjeCTLtMfSyHTgN4FcoLS0CeZZQM3/yNNIUnC9u
6GPJrHuC5AugVYMu6wlCj49WDGZm1QzEUT/7Xu1l3lqadIgbMOdeix5pOr+pPebD6ln0Ln8H9YLl
RFqRxh6mETPjBk9iRAZfvdDu8SpOY4HTHe1SXc+zkBzNzhzuBx4mtXyWireo2TptHriXtpU4cI1a
3H2a1YGhVybTPPuYsquxSdYs+KO4i5slMk5UidT8SRk9FIIgFfrENR24jHnv6cdTt46mHh8ol1Jl
8MCXQuS6M1gU+hSQMvo8oLoKdcsBgg4UqqCcKIxWjpfNfGkXU7NipNc67U740ObsdT7FKSe25u3y
YRBreQmGbbrjWHMa45OnRqUPW530SoSKraio8/CQtIZ71yFl9kKpPFKrAkqkjcVbDFJ1AhA/xt+r
oIrcp8EcNGHCp1KFAA41kTPf53PjeAln9EEm2LrfrJ/+6JA70UwQbiiL58UqEaeuJtAcqfmrWV2c
On0zslB8fsXj1QisyKUXwb5NrAZpPUeTsVX4mo+lM353ll5PxhHUnOXPbmHANTsxNJ54RqSwMAlH
u+/a+JICHhDzi7dc1wf/gAUpG8gIgu6D2xUg5Z8YOMqVvjFCUT6VIBEdJP4ace2vukk0Gz/J28rC
kBFzpxuaTbqHIxOvjhG3dPZQr6D0jMWw6uy4IaQqEPcTYkCSYdrRgk6BYaFJLqi3THT+JpgkqHjd
CAjUhSKsX3Z6Q8NdPSScLk4jXffz5sNida7hbaBBWjm5gm62/3zgj9c1hOfgHdj+2LrIApY92q1y
vOyrsWn9x6GvNP3OU1CYz+0Bx6dx5XLIck8SHD+ZtlOOtUWD395bqQBNRU9pp89GO7qPJqAPqLRN
yrnyJJU2ANw2axa4P7uGlF/NpvPmnLcuwjKGCWvNgBxPyrc0gevzW7KPVjbdnIXAgJAPKtW/6beD
gpRI3yr7MegSh3erk7H+AJ3haOnP4T22TVMzUTGJ1q84a6VeUpRs2GiMBLMRfIo8/S1ISaiJ8VlB
J5TiJcS3Dgqad4VD4uhbxMpQtLvc8JWzk4BoTkvsa6Xbi1/c2tEpU/dcyU63NWnLROd/DOqBG1t+
0dfzoxODduSITLR6j1TNtP7ZmUFuAyZ2dbM8+RCJWNxKo9asXdpGWoixlMKiTR06Rj8+ckrVzK/R
zxxmnzNAlP2NVDtkiqHS0QSBtmfZPEnBT1jW6PXqVTDtIpM/UbRaDAURGtB0u87XfWqvQA2ChjC0
tYzqMD56KdR2C//vJQWdfU1mYf+iBW9h73F81CW/xBWzaIwH5JU1q8PheGujJh3yNaV6EldfLQtH
25G+pAvyZJtsSyYF29F2pNnjLgHY/kPbW8yQbu46JhR7P+ODt5Rbe2TCGnDSsDBxtPyvwIKSIwuL
HqMEuaXobnzRBlG2izoXOTBViD3cqaLmp6bS4MXvpoqN6v2xxc1YMZRoQjWphrdIP44YUJmhN7LU
4ks4Z+FwZ9bYB6R7L8/Zm1A16ML/89GGrvNxTeTm8f/TfX7LggD3R0XFcbDFKXKaH5JkFtjCdH3u
QKIhjzW7EiSMqnnbJErgxvJBVWMWvTPRwP1DUIOn1BT/NDHePhmj3hWb/05V4w6WOS2br5U0prLC
TVURH7bOpq7/QkkzGR6BKrsPGhpzsjBa3X8inlEJU1GeTm+ymaaVmfggmRlFbadPvVvEEY3c7lgs
g+/FmH8qkyGvNEjM7UEaM4PX5sbjn5oYdgy/f/X+qYaRCPKT9vZ/JIDpu3E013kxtlZ28h9IXybL
CZR7uTj1wJReLNXK5BbuZ4fcv6pcKX0MhqKUXkPlTXkTbzPYw+D3oxfFKckrLrE03l1UQRQ/FZmb
xMGOuSLwjZdE1Wg7kDZAHLwi2lXAm0gitWTz6QjjO0n3I5nEol7n4eiywNIZ7lG7G73w2lNkVqMR
rYmVaQFsesmpi6z62QkmcQ110edLd/imkaYg9iscQ1wuh4+s27wsPRGUw1kmkMjZJ9ZkGD6OsJmH
j+J+qjILQ1OP/F/2RdNDuzxcxI7HpvJjimZhhmRbJ6EXX6N2GaV/k0VGNhY7P3cMW57m/RwGw7XI
HFScuBaFGpPwVeeRnIVnQmQs564LLTzeGvDDrfKSVbtJvHP06MovLqyU+BUCOrIRj8QtvmZji+o2
tRw+O0uW/kjzgATN3ppxMqfNhrSBTBE92EF4qb7ZxAxzvTIrwvCxj4OmWSvqYEbWDtBAiGFtiUT/
Ej4/RxaM8wgSsjdu0nL3a3zhK0fs4PjoEXOKLudL3SYdcE7p6yXfpc0Y+Otw7GomwFJx3th3IXaJ
6NUOt4pd58LwNZlu5bGXtNp3oUgsDQlZqX48FgxU2/sLcaMe58pFogNhpsfKyz4xqjxI3F9NQ0HT
7FSactJaj4GFQnqdBokH9x/NV9/0T11W9SlmNqmREEGY4JBtTZdB5uuPnPKk5XIvmFlcweGvmhe0
KXqCwUvRT96bDb5XhKUemmGAy0kvo0NUw2cYED5xj+/3o5TjNC8gmLSmcMuVtbgnPILY7bU7hgBA
K+knFmPxPnuipQ35lX5m6JuLEIzxpemZNTRTDmfc0Fu0Dw5qLZSXjpkq4/59qI3Dj/89yIefAymw
Yc/bEtOwNZLbZHjJSRhI1T6tnJmbbuxl4iKx7UDXuacAj+tw5R0eVL0MHVONyrtX8SlN95ngFytP
hllch2VfM0oYfBT8iC3B2NQamIMwc3ISZn3ojUvIBbyjfmw2L+FhBCFoaUX3+z0ldkqNtpYIokbr
BAGhJkuZh0d7mB4iygvGR7hQjbEI8aF5qPUk5oR5Gh/4UYmbEPOznrE29ZPHhbzWvoPukTh6eA8T
acFlmk/JTerfYhG2w3UgkhGdtmq7RH/0w4BilI0PGzGkTu36W/h0AJGnC06tk9zHbz3L7Zhq0c9F
+IZT4hDE800H325eLBETZrZqPU6s3LwaOOxetzQH9C+0B/0FO9OAL0Vl6teB7p0epqoXcTI+9kWM
5dKuigMmOwRQC4f9vJ19q0M18zZX0qwNO3//PuQh0XvczJQiTB7RBU41F89kihpiP1jNIsxHTm5Z
MGwwIYCXu4bHGnFxL0tqSqauQIt8WgAYANnwmJL+1K9j/Tr3qFb5Xo6qIwt26FPsaT5zwhYS2gnJ
DmZZrovQ1dnsUYso5JQeHMy6Ff3Fli8cGr3iqmx6/o8GGhDNM0cLqKihOVJcDXkXAQqMKuPqVhLX
w5OoookqICK5iJmB/7w2sJicBmuCVaASNDF/Oy1MRhWFWB+GaDWn7yYdSdabuKhrRCPv+Dz2dYmC
dZ/ApJI/cQnBtOlEZgnDsXfe3hkSv7SFRRuNebQ8oVmux+6RIIlkFCfd4danMG4ZIkdOS84dYQjZ
evgimRarXKdwWaw2Fvg4gwlepaf4AT8NYDUzAlaP75Gx6lJIcsZKMcH5+SYFCiUwtVjAldEx5lWI
Mj2dRXnpSEvxE2K2dA2Lx1sLonYAWZD2FwrBZdWoyD6NowYy9Qo1jYbeIspyUMPG01bh+4g8Y/Fc
ltRO5AgQk0cdWtI14E47RDZ0NeI86FgqHRHN7HntzEqT7aj19OCh7dJQAcrunOZGVsA/987VXHCX
30eOZ2RjjFGrVHoVOjh7Jqu6Z7u7JBjQEd0tUpdyjrZTlOHtToaX9IoWe08DlH+FOisQz25MEnWz
+tvIw3AX7kpUpd42SJTU003ZymLyHUYy62qQaCc1IXefjYtXRv5tvvSjca84TIMqLLIJxTPrLfPL
IEOMEcjg8ehpJFFGNLv3tkWRcl7lZB2W9SifRTgnjfXiToUoroRo5BztXLtuO+P3mFrEam3Z0ZwC
n5IC/NvA8xPv3CcQyTHvHsy4yWIcS73ZSaa70eds07ySrzc09vcWtxNl7hV5P2W4NuylzZ9Qxdtu
/bdhQYeDJUQlKG9hb/XM8jIL7fXANw1/WPn4GrvaWPHtTg7PUhM8GR5ImVoCemiLFMWg178QuT9f
OP3rlxf+hv6J6g29jzJbfw8SmcFPzPGsfzByQCfIrKVHq3++QGpdn8ST00VXSzdbcpvxouq3Miz1
37xPWXTWrERwqfVfHfBwvZwa8RrBsXL8lWUrM7jpE4zy69VoVqDn7oyxjH2qKUP8o9hYNBzY0vTh
C6kLrBbYijK/XZP+wxW4pf7k9JT4p+8X8lTIltYwVYz7Q8VWEezrk2RSyd69zQ8LVn4AGhtMfJgN
RtFoELKF6Oe6G1JImxqXjUb0xn2felB5Vt1IW3Q4S+1YH+MSDIGNe38o9MeCL8kHwsaOfQQtY69f
cmnrvi3ZlJOek35EykGKyWNblXhzEBbI7D0MCDiwXvTyAIYTy3trGdl5YjtkAnwBfB0V9GA5rA/M
YDQiPoyTY1g56eghgFfb90ldYzex8mOEqPcKJ87iqjFc/Qah1NUimCFt9Gf/orr7WNvpy+OVQmoA
JOB/x3jpp9oYWx+o6rA0Yhyq3ysk8LxJn1/qCEDnbUJwY3ItICv+LzT09o/OIwanuPJwlPx7jphY
udTrRkaue+2H9KxYkUWiH2qPjyCTBKUrj+x9cfz8s3yE+eA6M3+wzuLm4Rcwz+2PnyUaHIi1vHr3
IV018Zx6OMMRW9cGdCWXmqPzV+P85wWxCgQ4QNllAy6GR/hmji2Whbt7dNdMFRtFnLPjn/ozQlNg
zbc3+/MbPCKh6TsEu9WpaHBxLNpRRxckyNONq64Qd+8rxpjAX9dOePhHe7vJbYNhl8loUbf9SL7W
puzJK3p2HcXSYLQLNMEvUDnr40znE1FKoWujNYrEEYjuCGiccTga/dlp7orDS4WfiH7Hpz6PWNdT
zJJ5BInb6/5w6LA5cLQwEv1BMuk0/bIeYOFGOw+Js2euJpaWec1S3/DjvB+RdYUdP/Xkejz0s+Rh
mf18WDXO8y8KEnAiBEPGVZNS6DLy54/zZpyXKVWLl5/gwaNyb+2Xpe88C7Ipv5wxf14KXgDkSRFo
QjBik4+XKjGwmrESi08OO+fg4WbBbdsNsURfPZqPgCm/HYYGfEWbFj3HVhaCj9eqzC7BnFyGP80M
VPV9FtgCVQnnHKfU1c8YDFW5NktX2f7Kx+OOlRs3Eatdd041+Y/ZaPLOfj7a7xSRfww4kBtDgAgX
5wfexD8UkaZJewP/y3avFkQS7db2Jt3U703X7uvfLTbvpGzVbQxEqSNcF4ouqHlxZ5XnbHpQg+J1
nUtMRS5slxLexDMaY6H6ZGaL9eqraEpzC0JuZNO5+d42WAbEW5XZbtVsy6Jf7G5t1iYGDZpRBmKF
Pt+qHUEC3ltbLBec6Z3rqCqtZrrM42QIofL0g0ih3poZFJITzut+Wm4KI5NMkfd93jf4Z8kqP+zO
HHQD1lzxthocTuz522iO6GRZAamw9G46DkiojJPaDjhuV3bPcHNSEb1/5bSF7twZh4VE0mPkuZky
sAjfytuutBYcreF7pxshfeydYPEdkIOG3Qd7pMN54K3uoUE1Mr5LE+i90G8GABosZHJhb2VQc8ky
53A+nJmA/mm8LsiBoywBFi+y4tHh9Bg6V2ImHEKeZsI0dE3dDgq4kkgzXc6EUBDxx07yvgS9BMjw
AetXGYr+OlobZMyNZrlqHFhN9k3YhNIft3FDQGXz4M3hsNQPwPa6McRRyrTFFXauuFk9pBLQNibK
Cx1euEtUY1nZurQ4u/2eqeDa4MwT02g/W940d8EV6FMkb5G8Z7m9zSrsxikoYctM3Vp1CS3pbYWD
AjTCcbIXNeOJpK2v15xwEE9giDJH40VOjGG7rOjqjilFaRgo2otpgme1C9l4fCFeWodRRLgCQsQs
/apU3yoADKNHmSV05+r9JNvQVo7FRVCy/CEfIQkBg/z34wr4sT5uzVWn1+7D1MAOmkNV5Rc5lQ9G
k2kvVwMagdKCvhPXPh/DRvW4GtFNhg+shXVwL/GsLnZl6sXeKonj8d6bU+K+5nQkxssdnJPUdJbT
Uk3DCYBAfecrUiqn0EtIkewKExOjQT1ETOoTN/YwsuHtS14yJYtvsZnioEDKBSVd4XR7akaQGbvC
ukqaz3XO64iKXeg8Qrnx8ejm6ZqG2pG15m6zOu2vl6zozC1bYLcNZpMw27wV5c9E9vdk1chz5Rrx
eTm03dZr8USCzxGfDHUfbpJwDG59mTS0x2X6mrZNtCkSvK1mt6o2XhQ2Z8Fil7s5qmimVtLDRYgw
yQoD8gofGX7laUBZ86Kmut9DH4CtjnRon+OfQK5FmHm7JCMpWZKKinUDSEcLtbaOH8dpCX4UBqaH
odOXD2Ngp1vT7swzhJBJuqoNAwMN0K6d6trqV5v50S0YXArtp3PCV4uOCWWBJa27wc4SzNjnytha
bdndtYNL3c5SsCHDAzOPVs1EOZRjQDhIGCXBt3Sww/mURn7/s7XdzNrWeHZQLaRlMq8Gxwt+BZ3n
kxsaGeqsxMjC27hWl91Og5NrG5363Gs7i+yXIKl/mFkrSapyzfOW2BBmaASbmKP8MJ5Nqp8uoc4O
p7goGWdp7iT2JmD1Q64zwjBeFhwuqD6l8X2UzfirwaJjbafW8qNts9qmMS+hNS5Ly8xNCoJKIR4p
fIKWMZ/O8EEhfNW0ZHo1Wz4LMZXJekAB6ZxBqC/kmZoatbNlb597RTmtAEyfvJGkNiKurhBI9auh
7bsNCB0G7vFUDv7Gm2tc+fyuupKJq77PcuJoY9IlJg2+z6ES5GsiLwgNgDzu/qDBW68cu6j2NfU2
ZsFld4tBVX4LP77L13nXxY9NMjff1CRLokPxmlxHlpLEKfD5aFwGQFe8eFOyoMwMRsQ6bYLh3TJk
P7JSLit6JeVTVRMHJ+Vg3YaYUZ1KWxEmpszojEx590cbiOkiAzYfVhLckotGHXIFcqfnuCe/C/Pt
dFVYefhDGZypNziZQNLzsrZBnyTyHQu9wMmD3JWTzqqTG+guUCTGRD3auJXtETta+0wO4gdK88eR
cvNxacol2DcSsnTWlPGvmQHZJ4iv+y2nqfm+U6EX4YTd0PjM425l4oNzKsJc7huOc9aKoL3wMay6
8MWZpPOQqah+GZZh+dUzwTeDX9uXLv35vclOsWmmprvnmEbY81gNpDG0+fNCxOreKawIghOo7FUy
my572cSKZGZpAKzi5eLEp7+xlm2V7XOvV49QpBw+/2CfWWbl7DLhtN+Bt5qbsErUiTUX4X1ZquU8
brNmO+EHpKvJMr2qXLM7U7073lSEfD4oDDd+OvnA4mA383DlziUvD9DQteV0/fmk/PE0HSenBv4I
qn2kfZKoMmF+gh6EpwvulhckhKjbxQ6SxwDi5PdmCboHNvwY90PlXy6W0UEFIsegCCPvgkax5eAv
ExabAHWQw3xX1Y7MyfomB8m+wXZGNmsIFuZOwWX/LrvejalRl+VChW5/Dt8np8guydNwlrBkzS6n
rePnwYlF62w9yMW9DobYAeBWxqsR2VC5LmbPXdKQBLuJmmDj9yDDwUXuOYPfbc1a5aiPilBGF6Mh
4xvAiuIKL5PqqejUD/5NDF6aWk9tyQkm6/3sagozWIyetNKzsJb2c2+QIrXGgsO8hDHTP6b2MDT7
xNbZdCGOe+duVKtgF5plFZ6VSSA3tENdVP+0jTdBuJRIOJYuJM3VIb+8Nmibn89o9xhrYY6dumhQ
RxY7a1IWgcdQ8a+dyTVu/SpM5RqnXgzpEvJA77I4HQgWwbIpOS/TvE43BtJViIVRZBl7olHa5Y40
RdUne330MDdhM9VFnTNq9YjBVU5pq3Bc9Tm5rL2yj4ZLQIesXTu9hYDKX2qyos1CXMB6i6zNiONR
ft5Rz3ZPmL0uAW6HxI11HiphM65g52hjKP/Msyezyh4WZ47sgSTbBvPnM5vFzjwNXIB1slbnSpF1
03r9fWhgHgWRJS5CVBhGFKNAM9xwuk/RvomVnbjFbU2yzLIfqde0yV5jmxfoiKZqbSvg8Eu/YDnF
RrXBIAGA6CzDf3st8Is66wxMP7Nr/MVEuJAyVFbmVG6AO8pck52k7ZXXXedmAcGAIhMFgRZ9W/M+
BAtROr01k0bpWgQfXuA4n4lVWYGWasVag39COdM/8Xu8viqkXfU2Hr3xMk9BGzfZlE4nTuxawQYL
jMQHWcqUdZrHhF2uZO/588oeaSKLzu6uDC+c/HWZRW678t3cAdEC+nrCV069DjqJ1FFytvd1HaG/
jjHl6O01R7jEIDyn1Ywu1NOJuJsNt/Y5mPXBnGL1Rn+AH6hNg4TCnyxCTSC2iSwkUaSNNYXbvMQM
JdlKe6o979IyBtE/YgpYRidZE7g/4mF4XpYkJt9IPschhrp4NY3l/QhFAp/GCK0Lm4fJIiGQ/Qb+
cl7MdnFFcHO/w44qXMtGLnLlw3aUSCm98l5VJAUrJVCoBBjtrNTQlT+7OFp2uJHTAIqn6JJGXYBl
NmGWzWZhs3FvwjZx7n14OApvYyAT5gMTBqZ2Or5atcxvZVO1wbZFRn3R1lV93zdtF297Ahm0qAxL
25VRTuEpLnEE6VZNsctJy4Z6bVrbsEtqfFs945L0NffclvT+6rilBxxSFm1sOxp+VL3f75fJtouV
6bMJb0iVatqttAQhRnkwwgBUOvOZGOFpjaMqmS6iHeQqRCkMFRNeYX/a4uk2bWew4vslUulrhHNi
s89oU20UL+WI63aurtjl2fxTkRdER3C+4CNEd+w66Y5UArHuK5k8kcNuPQNgTTu4L+GeDKxyR75E
dmNkploPpUi+mVX5WGQQqmIKt51vR9n3erS7euU5df3dMSMCqGwnIsNYTVmwTsEYSeK2uWkCMHdu
Og1rinDnOqMsORtIYfuZJ47/nEcxjtmWM15gU4g1pmzqUwfk9QkMmxxb1rQJlXRmNpcCm1nOrSyO
ehK6Pwl2pkifq1Lv2pPdvtRDYKTbQqT0E8Fka3FaEYtQr1uSZXFhLJYazM0fM4skDdYR7XmVeZeF
bO2XJEk6fLoKPsMqw+OfHCt+L9bkgjmRzNI7xYPB9jH+xbFQcdbK47NS1t1fkqotWecS94r/4u5M
e9w21iz8V4z7XQL3ZYB7gdHSi9ttO3bstPOFUHcr3MRF3KlfP0+JlNOSE987LmNADBPASCSXyGJV
vdt5z/kdw9sWNOo7bXODgI5Fr3w0u4GxX/skyu9X6qGJaXTtZ/k70+yix7pxcswDkedVVnuAijLP
1N9QASvu8h7G04UQ+SvedCjbP8YapEHLkmxdswibXfdUVT17hU1JnFbnJAOfIfbhQwpbzRoqbP01
uV4f5BH0rjjzttlsaRJvvKvEDqo7oyd+W8xwR6rVztvPzPVsnwCdpV/R/FyVu90XO0e4Ly71crVT
Znvlbd3a6keKVI4LuAYfbmFVbbC7bnGqXnP6pe262wcBcnCdi+tZHMpZ9lYPWhWWP08A2vpEMfN1
kcNkvQDYwSJaGkESREYMC11jUZFI4mUU46TBR0cYi1pfvw81fGo99Q4PaVmn8Tsa4tpyRVThxRxp
rpUdUEJUa3/XX88UiASMd1ate84iVvehvtmBvkR7qJk5XeRdUXeKO+U+DjIrc5dE2x1SbWg4J2W9
tDG4Zr8KKAMJ2kZA0Ua/SpveS2KIGTxSOjC0EYDl76FxAOC36EBLu/VVUef78MH3Y+RYV7A0FlQj
6BLS02LRoCROA6iPr5be1kE9S/4o92XXmGtI2sIkXZt7SlYfPUWjhHGNnhRtzauiN2ZK9D6q0TY0
PxszUEd1BCCYVHoDWpzH3yYz11aYxzJK+5WL6CFUG4WpBR+HnOcsF3n7aueKDKOmel1+59IMSyRM
2V2UE9iHB/qxDU/prGvgyQf2214tXfTp8zYQ1AiQKB1mRLZe1FqYCI7j6nMdkFBw3lQ4lOjVR67S
I6Hpl/U+htiIhs2GpL8ZZRE67XXaJCtzV9V9eqfXPN5hQVebppVLsCN64n3UKzMPoXIF7xnqr5W6
3vcZcJ6wwschdvD3V3nuRJzHswq9dDhv7zUwUbjuucuJibgNTpRjXIeVnfR9TjKzISEZLkEm1bvW
WPtpZ4S7dd4CXHHJHaSZ8+aA6+esvdnOggQWnj5EoBaqsXeNtd0fdOOa8lnyGeWX3acZIJVqoWU0
xS3oXuwOa0AbybOSxnhZgMiDAs1vq3SDVVMA9+gWB21PDe9g1fDtA1Z/7YZ+856OpOaGdGr4JlM8
fRlrVn0fqX2frHM9gTC4camn0sn2MXK71r7d48LZCz3Ne2PRpW2cXheVAhiwc3L6lkEix8/5QaHX
0yuEbpCFHa1XlX7oP5QhOm84CLPdGg+UCNGLctO8hkmzSlClcLrH2cHretTi/HavfnCQ3zJXbZim
T4VCHXhRRg2hQXqA/X6hFJEarHEnivKmDsy4efZnnci44FFrKTqDKBHQP9Z4SILXqgPGRdsj5Okp
RpatjV4pb1R6WL/QkGuQsLQ9zc+WJBRDkwjV7su3iWMp9UpTzLp6AEEAOwtQUNifl0Aj9lCd1KoG
PIfk1lufyDtZGHv88PuOulW3aPXYXtuxtXs988sMRHgNBUAO2XOO4tdS62vYsFLTpbIzq4Jr4P+8
GBv+kYXeOfubfb7bo5dOwuzxQN2fteG5v9QzJeM5D/mVpebd+56XvTJcz3HX0IS02xkYIJKHUe6/
mXEMl78TXLbBL3aUFMLr0rXwBg/Gel1AtBY+ckTCQ6DTBfwha3XvHrSh/+wXiHMunPbQgfryYKmN
D5BtL/JQaT9Bq1y/b4tdwCPQXkeR1U4yTlM7AfMfm+4HlfShvXKjrL1VSVqEqxaIyW+tbtDfaMal
cZMaUbTct4X5ce/52VWlpcqDVZTqwrWB8wXF7gDQvUTvjTai/q1KT1W40uqyoTdql4Izd8PGbW59
qwDkVaYHUJW+h8CC07o7gTAgGl7C/NtDV2NCPLhQdBoeYaZEpY8cDW0DiHrnNuTWui8U1P20L+/1
Oq/f+JraOCvF9HNUE8BJ/Np2dgV4t0JBfUFR3f7dKAJ0vhMc8Hf7mfB4S5im4PCf9UKxMPZcUB3x
PgxWGPQIABPpkveHhAzA4mDlOdp1DTi1la4k4foA0QMZChNUGuiLJF81ev5Hi6btWvPKbtlWZv/F
5rRo7roKKbvVbt84H0qzqBBGnZnmnoAgJAuUaNm9vvO0OwepKhu0DU3Qi0L13DuYnTQIIcJYiIrS
u52U0RIolbahuaROaa6DjBVFvjIqljbUEv2qbvsIev/Cqbx1HYTOjvO30Hd3kar1Jq3erfl5hgJJ
95bMFfqk4CGEwmSeqF9CF+DAIgHP8BY+5VIRjG49QYGr0Ryw9xQzWSdqFPwKlUTRLrGbeHX456tA
L/aOmDfrXau3pKF1LUOQeJfoD3vACv4CxpYveplkD0WVZYsgTMk9wswN3shvWPK74osPZ5OPb9VB
74rncV/UdMmU5F1+T/16dltEbOpVEcb2u6qusteVuadlorDphi/Ijsw8xflMxji0WQa+9ZhrB33d
GUr5oSl67RY5FHQjI+h2hbemJCBQUlI8dlk6N6iVptYKYnccpyR0u2v4kZrdB7p4w1VBcmtVsNSN
5V436zXui3qX9lkAxK5VHwKv7x7Qf1EXeVkrdCCa8Tpxdt4foHOVlWEa1ScHd/8aPiv1MQPI/aDw
V8zFrGPiQM4/0Lri3HfUyq/zpmLXOfUGnG/1Pq9RcoUILFNU9sHhvevPYjwa1UiusQcQgdVOqa+g
g7sjizZ70+614reIZMfK6QhU9lmYHhZdoGafodI3PkaBbiRLg6z+bZ6nKv2fABZjXX/qa7L/xTrO
yQcVjxioOGlWlJK93n4gos2S/ENhlJlhvquiYM8pX0JrCsSn2NNgQa29QwlxT62Bul32zkD+GRRH
q9HyoK30DAad4FaBAjQ63IKH7qtPXti15pOZQtB8E2VOUhlLzyiUarZyGtOAYoCNDSiEWhswg8hV
Q0tZgV9TD7iNjtJD/B1bhdLd1n1HFnNhaZ15ZRhp6/yOBGjFoYLO5w6VXTg8A8Vc4edR7ofGyfJ9
cCHoPDagenHjASf19GizaUCDGyaIyiDPtsp+1tvlitoueLd1mbd9DFfQAZ02QDe57wksNmtQCLYh
jntQ9r80ulMRwoR6ZxXFZ0Ej2yBncjAd4j46b8IuehvB/QLjEwoT0PetlVyvy/1jHR8aFRnZyM/D
ftlmBi7Z4pAHnAxI4RAVu0sy1uJJDMtX3N01Gs+Nvf+tnvkHzUSSyIn5DEi5bXV3s6okYL6LetjN
rCVSVGgDXn2/PHde0KVqCGBBoXQoGk/p7j2STr4o6JMqcyrEz9NtkuWioAE9k6je62ZaUNct7cCo
QVA1SofIdRBGlOj+zQ2cF9XFDVDXptfUpZBv0yd2UY0NzZ5WHj+0n+PhBpIBKJHE7o4VN8uoiw2V
0v83bA7jg6w21WZ9VMP8pd4WsDOUcAuVJ7oD8el79nr1a/ZjX/r+QK+2/4kOJwV0Qar4te/j600d
7/h7Y+wg2q3qZ8gnDG1OhGBp0ILwJxcLgOXtjx8jQmbPgbWwVylrH6/jD76YpL+bhu8/4TCf3//O
955gmKDb53/+Q0eXjsK+1CzoPCQZXVenani8LmbBduY014qm5PFz+jv4wQnNgkbfL5AEqVkwdOg9
wAegDTXMAvCjs7WgKawFYD+mMSy7CT2/SrOZ9CrQ5pyEmiN4qo8XE/ry+R0ddVoYmAwomI7X5FYB
vYeC8kduFRhzTIJqgF0cVgHv+uUsMDdzUiJM0rjtJrQKIP4TrVdSz6+bcxRIDeB1w0tWLlaBy1kB
MkwhvfR1l0zsLNAtTXYvGDZrnSy7A4pluL5dBaLLmI62r59PbBboswOEJbUWDGPuCCY62xmf8sIu
OObcRtyAhTB+PvzghHYEi1T6QFDnpm2C9KR783hdbAhEu23B3nRkiprYGuAgk7WK4jzQyYHQvjms
9Ivz0HbnKnTwYICtYXomtwbg5zfw+6V2gq7OOQ7I1EBC/leLwHXnkAbBhSqghuIaVt2EdgJ8qfIe
Et6yDiEXTzrMAsbmpW20zbnFJ7hiaHeLa3JrAeypJmshDWVOk6BwiMfr8kCw52DiHdbCuGMmtxZU
Ay0VyR2BbdDBMtsaCuLH68I20Ok9t0TylLjh+FPT2gsCWy51IrAK8A1oetDHE4EGgLO9wOOjk6Ep
JwdhcEkmNQtwdUvOgs65B7UO/Rh/rvWXswA3E6tAJFdgcBPXYI6mNAvIWxDoya0FXASNLUU6azgS
LtYC1oGwUZiG8cyY3I7ANggOFKlZ0J05zBo8JQff8bo4F12HE0OBdUSQtotrclE0LYHSuRRDxQbC
oWc6w0NeZpQgFzUFnSGI8+ELw0E8pR2hQ0kquxaIojWhDGWMO+LCU0DKZU7/FAeoM70TgSyC7PMb
1hzWB6FMMO74y71gzCGN1xUCyONMT+n1g1OisUrqKMA4olMIKeALF+ilWXCImWjmskWD2fGa3CYg
uyPay6RmQaRVNRv7Yv4ZFJzNgjmnN4lWMFV0TXFNzyzQMCW7FXARRHqAQvy4FS6OAsdiFlRyCKeg
YnKzQIXIkU4o4Q6SSiJZPzpKF8llxyWLgNXAYx7WwuR2BNgVY7ipp+6//G32g+UWsBikkEkbHa+L
YxHjaKEjpOMvTu5YVIzxpn788fGQXE4E/J+LWMHiOISLHN7ZifoEpFQFWb7ccUgVCVlikonjcXiR
SXKUOWToNj7BGFFNbgvQBS1rEywMP1UUGyK44VVzsLy0CaqpzREngDFN0Cwy3xPyDFRXc2RPAF2Z
u8RC8Iaf4uLz53dVkitCVxYe5uM1ubBZkPjJ2kSSJ+DeNf5hPl++fpLJ0PZBqYtrfLwmZwxVxBRk
6wqqy05XHFsRnAIvHx+fUbhMhqhmnuzD1PaAOQQsElaAqorIBOh/gzlwNSqQLlNxcpimtwbwjWWt
gcifkTukr2e0eRc2EYcIblJLN50xTp7ccaipqLFK2kTqjHg7IlAa1rtycR6oClsFgnVAXZM7CKGR
lbWGwiFCSYIq64UZtJkX1UKqkxzzNM2AAy+w5MsnMoJkBe3sU0LsYgtQTkElxjJ08ObTNAawlSmy
tlAnF4BzSa58eEj3YhY4CLA4SL8g+Ha8JldUgotIkzWJIpFOYMRiGKvMTOuZZVQJjRAOEDzbU/ML
OaMN2b0gABfoSRAd/A3s5gi+EkkZ1JLFNfzghLxjAT6SPg+BoAn1EXiSjw95aQ4IkRDiI2cKuON4
TW4tkMCQtYmkzTQISODxRxBaXLzq860g3Eebgsup9Di5DaErQhZALlo253SM0r02Fs7EOftyFkib
QSgOcJXD8zRLE3OV0QKWNQ6aM0dXBADumC+6XAskkknLQGcvEGniml7OgFhe9lgwTN41pSkkvoZt
f5E5sdy5RgUPdrzRl56crwggRDp7BlabB0TKD8r707t+uSNcHWQimQWRpTlekzsccZekK0u4zMC0
CQ1HO3h5LojokZICrH2jiZhc9Ah7gbS3RNzgwnqJUzi86ksToZBHIK6gW3lqtkFFXU3WNBhzcsWk
yE4wq4vjAO+ALBL1Zfzm4/RMzleiwjhW/388jQJc33KAmiHfOayBi9BZFNqFPw1GZ/h8sEUT8hjx
8Ybl+eOTIIInXrWQ7/nGPcDuCKDemGwfvLL/+6d/+s/lXY+tNN8271yM8GfzDjETtSLsAVJTx+ti
BQC7AW7CGXAqq/wvzOJ/MFFfu6FoPds9H/ugwm35V+1Sf/eFU//Pt5+PvT+iwUfI4J59UcjmDr/9
Z5vUvzbPSZiuwrIqwqfqWDR48eGpiHD8nfGvjw/47U+f/dbpqU7/8ybcFpviKeiPH/Tjbb7dJPRS
/fdu87hJNi+leIcV/ued/PMfZ/f54hz8NwMjkHQ+rvCppMdFbS1Lzwc+ns7yA8ebtNyUp1sUr1GF
4+z034Pw8Y9MxXKDlC1kHuHZXQ9Bl+xdI12QFZvn7HSX4q4HWy0/MoLnT1X4VFdngx/B+bKDr7a7
Tbspti9HHpJz0iOP2+lV9scrJqdOHs+nfUiAyv7KFbMePp+9T6J/ETnJjny9zQr//JbHPjHZkW+Y
8TA83eFxeQ9lIdmBb583wdkCHKHK0uPudnT+h+c7cqhiSA+dPoebi1NkgM1Ij5y158tiCKJkh737
9mwa0J/SAzNA/RT3Z+tiwFHJDv0mq8Pym2ke6tGyY99vwvTs9ACZ9zPMy/0GGYxN+vxyOkhjizhY
/pbLcvMU1OUWlbjTcEdnYQDpSI8fPgXodKdnQw8NZfJDYwsgxThb2fDwisBYfmyoovk3z8/OprFK
8TNGz+ricuifcuNZWl2cIWN1Ufam324fi82F90TkKCDv8kM3m3O7RVgnOgrkB25f3WySvAzCc7M+
ho0/Y/zX26Lcnp1UNEiJppCfMfj9FnbIMzPG4D/Dor/dtq++QLR6us3jlh8au6TvO4OY/NVyU2RY
yvPNOXQR/pwfWG3iy70/tOvKDv8uCM9nfIAxSw8b7/BIzqOasc1aeuhi62fnR+zAYiA78Pttmpb9
DprNc+dvbH6THf5DkD1vX92W39i2oXtCdviPWf03C3GssP2cH/h2IY7sAbLD/8rsb8tye+ZSwJAp
KkLyY3fnUeXY2yo77qdqE5zuTpwpY0VbdtjP2yLBsp2NPKDnpEcOiWwulvfIhCI79G8b7E7qV+db
c6xxSw++LatXn//q5geArfT4YfmUISN5dqyM+HXpsfuMHJN/9jYHCp7vj/xXmaavuNZv808napy/
+mvnyTXxjafddlP8638AAAD//w==</cx:binary>
              </cx:geoCache>
            </cx:geography>
          </cx:layoutPr>
          <cx:valueColors>
            <cx:minColor>
              <a:schemeClr val="accent3"/>
            </cx:minColor>
            <cx:midColor>
              <a:schemeClr val="accent1">
                <a:lumMod val="60000"/>
                <a:lumOff val="40000"/>
              </a:schemeClr>
            </cx:midColor>
            <cx:maxColor>
              <a:schemeClr val="tx2"/>
            </cx:maxColor>
          </cx:valueColors>
          <cx:valueColorPositions count="3">
            <cx:minPosition>
              <cx:number val="-0.01"/>
            </cx:minPosition>
            <cx:midPosition>
              <cx:number val="0.01"/>
            </cx:midPosition>
          </cx:valueColorPositions>
        </cx:series>
      </cx:plotAreaRegion>
    </cx:plotArea>
  </cx:chart>
  <cx:spPr>
    <a:noFill/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B79831-E546-4319-BD71-25C46F644C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579732-8218-4CEB-9B1E-06CE02D1D674}">
      <dgm:prSet phldrT="[Text]" phldr="0"/>
      <dgm:spPr/>
      <dgm:t>
        <a:bodyPr/>
        <a:lstStyle/>
        <a:p>
          <a:r>
            <a:rPr lang="en-US" b="1"/>
            <a:t>Listing Expires</a:t>
          </a:r>
        </a:p>
      </dgm:t>
    </dgm:pt>
    <dgm:pt modelId="{0CF1BE56-101F-44CC-BEF5-5FC650A06448}" type="parTrans" cxnId="{39042F50-D3BE-4411-9412-5F17D7C5B3A2}">
      <dgm:prSet/>
      <dgm:spPr/>
      <dgm:t>
        <a:bodyPr/>
        <a:lstStyle/>
        <a:p>
          <a:endParaRPr lang="en-US"/>
        </a:p>
      </dgm:t>
    </dgm:pt>
    <dgm:pt modelId="{D8460EBA-7B7E-4FA1-8E63-3BA2CDA62CF8}" type="sibTrans" cxnId="{39042F50-D3BE-4411-9412-5F17D7C5B3A2}">
      <dgm:prSet/>
      <dgm:spPr/>
      <dgm:t>
        <a:bodyPr/>
        <a:lstStyle/>
        <a:p>
          <a:endParaRPr lang="en-US"/>
        </a:p>
      </dgm:t>
    </dgm:pt>
    <dgm:pt modelId="{B0F3144B-3B20-40F9-966E-9EC95FBF7C6F}">
      <dgm:prSet phldrT="[Text]" phldr="0"/>
      <dgm:spPr/>
      <dgm:t>
        <a:bodyPr/>
        <a:lstStyle/>
        <a:p>
          <a:r>
            <a:rPr lang="en-US"/>
            <a:t>Average of 36 Days</a:t>
          </a:r>
        </a:p>
      </dgm:t>
    </dgm:pt>
    <dgm:pt modelId="{A59CBF8A-C69F-4D65-B1CD-C78571159C43}" type="parTrans" cxnId="{A4EF2003-AF7C-4D9D-AE71-F94C2CFF380B}">
      <dgm:prSet/>
      <dgm:spPr/>
      <dgm:t>
        <a:bodyPr/>
        <a:lstStyle/>
        <a:p>
          <a:endParaRPr lang="en-US"/>
        </a:p>
      </dgm:t>
    </dgm:pt>
    <dgm:pt modelId="{4A6A1909-B283-4F1C-998D-EB62E851CCBF}" type="sibTrans" cxnId="{A4EF2003-AF7C-4D9D-AE71-F94C2CFF380B}">
      <dgm:prSet/>
      <dgm:spPr/>
      <dgm:t>
        <a:bodyPr/>
        <a:lstStyle/>
        <a:p>
          <a:endParaRPr lang="en-US"/>
        </a:p>
      </dgm:t>
    </dgm:pt>
    <dgm:pt modelId="{A4DCD469-A1E9-4FDF-BB97-B6B087A0AF63}">
      <dgm:prSet phldrT="[Text]" phldr="0"/>
      <dgm:spPr/>
      <dgm:t>
        <a:bodyPr/>
        <a:lstStyle/>
        <a:p>
          <a:r>
            <a:rPr lang="en-US" b="1"/>
            <a:t>House Is Relisted</a:t>
          </a:r>
        </a:p>
      </dgm:t>
    </dgm:pt>
    <dgm:pt modelId="{D6A66359-657D-4AFE-B4B9-D310496575CB}" type="parTrans" cxnId="{5C361B08-E8CC-43A5-9065-0430E50DE31E}">
      <dgm:prSet/>
      <dgm:spPr/>
      <dgm:t>
        <a:bodyPr/>
        <a:lstStyle/>
        <a:p>
          <a:endParaRPr lang="en-US"/>
        </a:p>
      </dgm:t>
    </dgm:pt>
    <dgm:pt modelId="{B5A6B9DE-6612-4FC4-BCB0-26F6A0BA3F24}" type="sibTrans" cxnId="{5C361B08-E8CC-43A5-9065-0430E50DE31E}">
      <dgm:prSet/>
      <dgm:spPr/>
      <dgm:t>
        <a:bodyPr/>
        <a:lstStyle/>
        <a:p>
          <a:endParaRPr lang="en-US"/>
        </a:p>
      </dgm:t>
    </dgm:pt>
    <dgm:pt modelId="{C7629DE4-0182-4703-8A3C-BB46ACD614F7}">
      <dgm:prSet phldrT="[Text]" phldr="0"/>
      <dgm:spPr/>
      <dgm:t>
        <a:bodyPr/>
        <a:lstStyle/>
        <a:p>
          <a:r>
            <a:rPr lang="en-US"/>
            <a:t>Average of 75 Days</a:t>
          </a:r>
        </a:p>
      </dgm:t>
    </dgm:pt>
    <dgm:pt modelId="{E5D3F9AD-ADDA-4D0F-94DA-2657121C6697}" type="parTrans" cxnId="{6BCE0731-DE4C-401B-9A3E-62D36911182C}">
      <dgm:prSet/>
      <dgm:spPr/>
      <dgm:t>
        <a:bodyPr/>
        <a:lstStyle/>
        <a:p>
          <a:endParaRPr lang="en-US"/>
        </a:p>
      </dgm:t>
    </dgm:pt>
    <dgm:pt modelId="{439AAF3A-350B-4FFE-B957-7430ED9A8169}" type="sibTrans" cxnId="{6BCE0731-DE4C-401B-9A3E-62D36911182C}">
      <dgm:prSet/>
      <dgm:spPr/>
      <dgm:t>
        <a:bodyPr/>
        <a:lstStyle/>
        <a:p>
          <a:endParaRPr lang="en-US"/>
        </a:p>
      </dgm:t>
    </dgm:pt>
    <dgm:pt modelId="{7B0E11C8-12AA-4849-ADC9-3661CB2CE69A}">
      <dgm:prSet phldrT="[Text]" phldr="0"/>
      <dgm:spPr/>
      <dgm:t>
        <a:bodyPr/>
        <a:lstStyle/>
        <a:p>
          <a:r>
            <a:rPr lang="en-US" b="1"/>
            <a:t>House Is Sold</a:t>
          </a:r>
        </a:p>
      </dgm:t>
    </dgm:pt>
    <dgm:pt modelId="{715635EF-881F-4145-A259-B72C0134F304}" type="parTrans" cxnId="{6B764420-83BB-4456-9970-6A8E33B3D66C}">
      <dgm:prSet/>
      <dgm:spPr/>
      <dgm:t>
        <a:bodyPr/>
        <a:lstStyle/>
        <a:p>
          <a:endParaRPr lang="en-US"/>
        </a:p>
      </dgm:t>
    </dgm:pt>
    <dgm:pt modelId="{2BB73B5A-4202-4AEE-A115-4C7F71B22018}" type="sibTrans" cxnId="{6B764420-83BB-4456-9970-6A8E33B3D66C}">
      <dgm:prSet/>
      <dgm:spPr/>
      <dgm:t>
        <a:bodyPr/>
        <a:lstStyle/>
        <a:p>
          <a:endParaRPr lang="en-US"/>
        </a:p>
      </dgm:t>
    </dgm:pt>
    <dgm:pt modelId="{D7B11529-5872-43AB-A449-13DDDC864A24}" type="pres">
      <dgm:prSet presAssocID="{76B79831-E546-4319-BD71-25C46F644C51}" presName="CompostProcess" presStyleCnt="0">
        <dgm:presLayoutVars>
          <dgm:dir/>
          <dgm:resizeHandles val="exact"/>
        </dgm:presLayoutVars>
      </dgm:prSet>
      <dgm:spPr/>
    </dgm:pt>
    <dgm:pt modelId="{448FA717-57B0-43D2-906F-06C0F05E0795}" type="pres">
      <dgm:prSet presAssocID="{76B79831-E546-4319-BD71-25C46F644C51}" presName="arrow" presStyleLbl="bgShp" presStyleIdx="0" presStyleCnt="1"/>
      <dgm:spPr/>
    </dgm:pt>
    <dgm:pt modelId="{5349CEB8-506C-4577-8D44-6F9A4D7750D7}" type="pres">
      <dgm:prSet presAssocID="{76B79831-E546-4319-BD71-25C46F644C51}" presName="linearProcess" presStyleCnt="0"/>
      <dgm:spPr/>
    </dgm:pt>
    <dgm:pt modelId="{22A3A9C1-8DB3-4064-9A58-B5CAA43C4304}" type="pres">
      <dgm:prSet presAssocID="{16579732-8218-4CEB-9B1E-06CE02D1D674}" presName="textNode" presStyleLbl="node1" presStyleIdx="0" presStyleCnt="5">
        <dgm:presLayoutVars>
          <dgm:bulletEnabled val="1"/>
        </dgm:presLayoutVars>
      </dgm:prSet>
      <dgm:spPr/>
    </dgm:pt>
    <dgm:pt modelId="{6D17568B-AB1F-4DBC-BA5D-05B60C32C68D}" type="pres">
      <dgm:prSet presAssocID="{D8460EBA-7B7E-4FA1-8E63-3BA2CDA62CF8}" presName="sibTrans" presStyleCnt="0"/>
      <dgm:spPr/>
    </dgm:pt>
    <dgm:pt modelId="{C8E67ED5-CDFF-44AB-9147-2185945865E0}" type="pres">
      <dgm:prSet presAssocID="{B0F3144B-3B20-40F9-966E-9EC95FBF7C6F}" presName="textNode" presStyleLbl="node1" presStyleIdx="1" presStyleCnt="5">
        <dgm:presLayoutVars>
          <dgm:bulletEnabled val="1"/>
        </dgm:presLayoutVars>
      </dgm:prSet>
      <dgm:spPr/>
    </dgm:pt>
    <dgm:pt modelId="{FA04843C-448B-4219-A54F-EE4775C99134}" type="pres">
      <dgm:prSet presAssocID="{4A6A1909-B283-4F1C-998D-EB62E851CCBF}" presName="sibTrans" presStyleCnt="0"/>
      <dgm:spPr/>
    </dgm:pt>
    <dgm:pt modelId="{9D147E0C-E4E0-4C9E-8757-BDCFAB4F3360}" type="pres">
      <dgm:prSet presAssocID="{A4DCD469-A1E9-4FDF-BB97-B6B087A0AF63}" presName="textNode" presStyleLbl="node1" presStyleIdx="2" presStyleCnt="5">
        <dgm:presLayoutVars>
          <dgm:bulletEnabled val="1"/>
        </dgm:presLayoutVars>
      </dgm:prSet>
      <dgm:spPr/>
    </dgm:pt>
    <dgm:pt modelId="{D41085F2-BA21-4399-B691-337B497F7CFB}" type="pres">
      <dgm:prSet presAssocID="{B5A6B9DE-6612-4FC4-BCB0-26F6A0BA3F24}" presName="sibTrans" presStyleCnt="0"/>
      <dgm:spPr/>
    </dgm:pt>
    <dgm:pt modelId="{1F9BB672-AC29-49BD-814C-CF26DB7082B1}" type="pres">
      <dgm:prSet presAssocID="{C7629DE4-0182-4703-8A3C-BB46ACD614F7}" presName="textNode" presStyleLbl="node1" presStyleIdx="3" presStyleCnt="5">
        <dgm:presLayoutVars>
          <dgm:bulletEnabled val="1"/>
        </dgm:presLayoutVars>
      </dgm:prSet>
      <dgm:spPr/>
    </dgm:pt>
    <dgm:pt modelId="{45ACF79B-A935-42EF-829F-9D162C7C7BCD}" type="pres">
      <dgm:prSet presAssocID="{439AAF3A-350B-4FFE-B957-7430ED9A8169}" presName="sibTrans" presStyleCnt="0"/>
      <dgm:spPr/>
    </dgm:pt>
    <dgm:pt modelId="{8BE4A80D-0C7A-458D-B8A9-48F2F236AD86}" type="pres">
      <dgm:prSet presAssocID="{7B0E11C8-12AA-4849-ADC9-3661CB2CE69A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A4EF2003-AF7C-4D9D-AE71-F94C2CFF380B}" srcId="{76B79831-E546-4319-BD71-25C46F644C51}" destId="{B0F3144B-3B20-40F9-966E-9EC95FBF7C6F}" srcOrd="1" destOrd="0" parTransId="{A59CBF8A-C69F-4D65-B1CD-C78571159C43}" sibTransId="{4A6A1909-B283-4F1C-998D-EB62E851CCBF}"/>
    <dgm:cxn modelId="{5C361B08-E8CC-43A5-9065-0430E50DE31E}" srcId="{76B79831-E546-4319-BD71-25C46F644C51}" destId="{A4DCD469-A1E9-4FDF-BB97-B6B087A0AF63}" srcOrd="2" destOrd="0" parTransId="{D6A66359-657D-4AFE-B4B9-D310496575CB}" sibTransId="{B5A6B9DE-6612-4FC4-BCB0-26F6A0BA3F24}"/>
    <dgm:cxn modelId="{7266420F-9BAB-4B7E-8163-9339FF7AE26E}" type="presOf" srcId="{7B0E11C8-12AA-4849-ADC9-3661CB2CE69A}" destId="{8BE4A80D-0C7A-458D-B8A9-48F2F236AD86}" srcOrd="0" destOrd="0" presId="urn:microsoft.com/office/officeart/2005/8/layout/hProcess9"/>
    <dgm:cxn modelId="{6B764420-83BB-4456-9970-6A8E33B3D66C}" srcId="{76B79831-E546-4319-BD71-25C46F644C51}" destId="{7B0E11C8-12AA-4849-ADC9-3661CB2CE69A}" srcOrd="4" destOrd="0" parTransId="{715635EF-881F-4145-A259-B72C0134F304}" sibTransId="{2BB73B5A-4202-4AEE-A115-4C7F71B22018}"/>
    <dgm:cxn modelId="{6BCE0731-DE4C-401B-9A3E-62D36911182C}" srcId="{76B79831-E546-4319-BD71-25C46F644C51}" destId="{C7629DE4-0182-4703-8A3C-BB46ACD614F7}" srcOrd="3" destOrd="0" parTransId="{E5D3F9AD-ADDA-4D0F-94DA-2657121C6697}" sibTransId="{439AAF3A-350B-4FFE-B957-7430ED9A8169}"/>
    <dgm:cxn modelId="{2FE3F242-8372-43D9-85F9-18556C0D6C4D}" type="presOf" srcId="{B0F3144B-3B20-40F9-966E-9EC95FBF7C6F}" destId="{C8E67ED5-CDFF-44AB-9147-2185945865E0}" srcOrd="0" destOrd="0" presId="urn:microsoft.com/office/officeart/2005/8/layout/hProcess9"/>
    <dgm:cxn modelId="{39042F50-D3BE-4411-9412-5F17D7C5B3A2}" srcId="{76B79831-E546-4319-BD71-25C46F644C51}" destId="{16579732-8218-4CEB-9B1E-06CE02D1D674}" srcOrd="0" destOrd="0" parTransId="{0CF1BE56-101F-44CC-BEF5-5FC650A06448}" sibTransId="{D8460EBA-7B7E-4FA1-8E63-3BA2CDA62CF8}"/>
    <dgm:cxn modelId="{E61C2652-7D93-4B45-8B4D-20FB8245D343}" type="presOf" srcId="{A4DCD469-A1E9-4FDF-BB97-B6B087A0AF63}" destId="{9D147E0C-E4E0-4C9E-8757-BDCFAB4F3360}" srcOrd="0" destOrd="0" presId="urn:microsoft.com/office/officeart/2005/8/layout/hProcess9"/>
    <dgm:cxn modelId="{D9F89860-F9CE-4F98-BF10-CA1A5827B442}" type="presOf" srcId="{16579732-8218-4CEB-9B1E-06CE02D1D674}" destId="{22A3A9C1-8DB3-4064-9A58-B5CAA43C4304}" srcOrd="0" destOrd="0" presId="urn:microsoft.com/office/officeart/2005/8/layout/hProcess9"/>
    <dgm:cxn modelId="{26D8AC8C-AE7A-4A53-95EE-1DF5D349AEBE}" type="presOf" srcId="{76B79831-E546-4319-BD71-25C46F644C51}" destId="{D7B11529-5872-43AB-A449-13DDDC864A24}" srcOrd="0" destOrd="0" presId="urn:microsoft.com/office/officeart/2005/8/layout/hProcess9"/>
    <dgm:cxn modelId="{B40EE6EF-C059-4CA0-A017-23792157A924}" type="presOf" srcId="{C7629DE4-0182-4703-8A3C-BB46ACD614F7}" destId="{1F9BB672-AC29-49BD-814C-CF26DB7082B1}" srcOrd="0" destOrd="0" presId="urn:microsoft.com/office/officeart/2005/8/layout/hProcess9"/>
    <dgm:cxn modelId="{F192F1F9-01BF-4676-8A1C-5172BA466649}" type="presParOf" srcId="{D7B11529-5872-43AB-A449-13DDDC864A24}" destId="{448FA717-57B0-43D2-906F-06C0F05E0795}" srcOrd="0" destOrd="0" presId="urn:microsoft.com/office/officeart/2005/8/layout/hProcess9"/>
    <dgm:cxn modelId="{084D0F32-9503-4119-A3AE-E88AE590594E}" type="presParOf" srcId="{D7B11529-5872-43AB-A449-13DDDC864A24}" destId="{5349CEB8-506C-4577-8D44-6F9A4D7750D7}" srcOrd="1" destOrd="0" presId="urn:microsoft.com/office/officeart/2005/8/layout/hProcess9"/>
    <dgm:cxn modelId="{9E81A85B-076F-4F36-A1BF-7450915D0808}" type="presParOf" srcId="{5349CEB8-506C-4577-8D44-6F9A4D7750D7}" destId="{22A3A9C1-8DB3-4064-9A58-B5CAA43C4304}" srcOrd="0" destOrd="0" presId="urn:microsoft.com/office/officeart/2005/8/layout/hProcess9"/>
    <dgm:cxn modelId="{68B00F63-3E27-412B-A4A5-1CF752E604F4}" type="presParOf" srcId="{5349CEB8-506C-4577-8D44-6F9A4D7750D7}" destId="{6D17568B-AB1F-4DBC-BA5D-05B60C32C68D}" srcOrd="1" destOrd="0" presId="urn:microsoft.com/office/officeart/2005/8/layout/hProcess9"/>
    <dgm:cxn modelId="{FD759AC5-A4B5-4423-A81D-B22139985E90}" type="presParOf" srcId="{5349CEB8-506C-4577-8D44-6F9A4D7750D7}" destId="{C8E67ED5-CDFF-44AB-9147-2185945865E0}" srcOrd="2" destOrd="0" presId="urn:microsoft.com/office/officeart/2005/8/layout/hProcess9"/>
    <dgm:cxn modelId="{2C2CD116-3833-4960-8932-B19B6CF5B558}" type="presParOf" srcId="{5349CEB8-506C-4577-8D44-6F9A4D7750D7}" destId="{FA04843C-448B-4219-A54F-EE4775C99134}" srcOrd="3" destOrd="0" presId="urn:microsoft.com/office/officeart/2005/8/layout/hProcess9"/>
    <dgm:cxn modelId="{8CA5B6AD-0F3F-4BBD-A446-58A85F20250D}" type="presParOf" srcId="{5349CEB8-506C-4577-8D44-6F9A4D7750D7}" destId="{9D147E0C-E4E0-4C9E-8757-BDCFAB4F3360}" srcOrd="4" destOrd="0" presId="urn:microsoft.com/office/officeart/2005/8/layout/hProcess9"/>
    <dgm:cxn modelId="{D0280993-D008-4BA7-9F78-734CBC9B6050}" type="presParOf" srcId="{5349CEB8-506C-4577-8D44-6F9A4D7750D7}" destId="{D41085F2-BA21-4399-B691-337B497F7CFB}" srcOrd="5" destOrd="0" presId="urn:microsoft.com/office/officeart/2005/8/layout/hProcess9"/>
    <dgm:cxn modelId="{0CC1F73C-49CC-4BB8-AE16-D428B38AC467}" type="presParOf" srcId="{5349CEB8-506C-4577-8D44-6F9A4D7750D7}" destId="{1F9BB672-AC29-49BD-814C-CF26DB7082B1}" srcOrd="6" destOrd="0" presId="urn:microsoft.com/office/officeart/2005/8/layout/hProcess9"/>
    <dgm:cxn modelId="{25AB2282-AB20-49AE-8522-8AB64CD63B05}" type="presParOf" srcId="{5349CEB8-506C-4577-8D44-6F9A4D7750D7}" destId="{45ACF79B-A935-42EF-829F-9D162C7C7BCD}" srcOrd="7" destOrd="0" presId="urn:microsoft.com/office/officeart/2005/8/layout/hProcess9"/>
    <dgm:cxn modelId="{301F41A6-E608-42D0-8C65-5496FB792DC0}" type="presParOf" srcId="{5349CEB8-506C-4577-8D44-6F9A4D7750D7}" destId="{8BE4A80D-0C7A-458D-B8A9-48F2F236AD86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FA717-57B0-43D2-906F-06C0F05E0795}">
      <dsp:nvSpPr>
        <dsp:cNvPr id="0" name=""/>
        <dsp:cNvSpPr/>
      </dsp:nvSpPr>
      <dsp:spPr>
        <a:xfrm>
          <a:off x="754947" y="0"/>
          <a:ext cx="8556073" cy="44577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3A9C1-8DB3-4064-9A58-B5CAA43C4304}">
      <dsp:nvSpPr>
        <dsp:cNvPr id="0" name=""/>
        <dsp:cNvSpPr/>
      </dsp:nvSpPr>
      <dsp:spPr>
        <a:xfrm>
          <a:off x="870" y="1337310"/>
          <a:ext cx="1916412" cy="178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Listing Expires</a:t>
          </a:r>
        </a:p>
      </dsp:txBody>
      <dsp:txXfrm>
        <a:off x="87913" y="1424353"/>
        <a:ext cx="1742326" cy="1608994"/>
      </dsp:txXfrm>
    </dsp:sp>
    <dsp:sp modelId="{C8E67ED5-CDFF-44AB-9147-2185945865E0}">
      <dsp:nvSpPr>
        <dsp:cNvPr id="0" name=""/>
        <dsp:cNvSpPr/>
      </dsp:nvSpPr>
      <dsp:spPr>
        <a:xfrm>
          <a:off x="2037824" y="1337310"/>
          <a:ext cx="1916412" cy="178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Average of 36 Days</a:t>
          </a:r>
        </a:p>
      </dsp:txBody>
      <dsp:txXfrm>
        <a:off x="2124867" y="1424353"/>
        <a:ext cx="1742326" cy="1608994"/>
      </dsp:txXfrm>
    </dsp:sp>
    <dsp:sp modelId="{9D147E0C-E4E0-4C9E-8757-BDCFAB4F3360}">
      <dsp:nvSpPr>
        <dsp:cNvPr id="0" name=""/>
        <dsp:cNvSpPr/>
      </dsp:nvSpPr>
      <dsp:spPr>
        <a:xfrm>
          <a:off x="4074778" y="1337310"/>
          <a:ext cx="1916412" cy="178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House Is Relisted</a:t>
          </a:r>
        </a:p>
      </dsp:txBody>
      <dsp:txXfrm>
        <a:off x="4161821" y="1424353"/>
        <a:ext cx="1742326" cy="1608994"/>
      </dsp:txXfrm>
    </dsp:sp>
    <dsp:sp modelId="{1F9BB672-AC29-49BD-814C-CF26DB7082B1}">
      <dsp:nvSpPr>
        <dsp:cNvPr id="0" name=""/>
        <dsp:cNvSpPr/>
      </dsp:nvSpPr>
      <dsp:spPr>
        <a:xfrm>
          <a:off x="6111731" y="1337310"/>
          <a:ext cx="1916412" cy="178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Average of 75 Days</a:t>
          </a:r>
        </a:p>
      </dsp:txBody>
      <dsp:txXfrm>
        <a:off x="6198774" y="1424353"/>
        <a:ext cx="1742326" cy="1608994"/>
      </dsp:txXfrm>
    </dsp:sp>
    <dsp:sp modelId="{8BE4A80D-0C7A-458D-B8A9-48F2F236AD86}">
      <dsp:nvSpPr>
        <dsp:cNvPr id="0" name=""/>
        <dsp:cNvSpPr/>
      </dsp:nvSpPr>
      <dsp:spPr>
        <a:xfrm>
          <a:off x="8148685" y="1337310"/>
          <a:ext cx="1916412" cy="1783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House Is Sold</a:t>
          </a:r>
        </a:p>
      </dsp:txBody>
      <dsp:txXfrm>
        <a:off x="8235728" y="1424353"/>
        <a:ext cx="1742326" cy="1608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65D2F9-B421-8D54-170C-05BFA716B3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9AF56-394B-2FA2-EE2F-C1E6A49A08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C17E2-EAF3-7041-AAC7-AE51C9AABD99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880D0F-D4BB-85BB-8B83-E9293ACE86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29EED-941D-D5CB-36F1-5707D1D604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30C2-EDEA-F34E-B0C1-985B8857D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46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1/8/26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https://www.snopes.com/fact-check/ben-franklin-quote/</a:t>
            </a:r>
          </a:p>
          <a:p>
            <a:r>
              <a:rPr lang="en-US"/>
              <a:t>https://quoteinvestigator.com/2019/02/27/tell/</a:t>
            </a:r>
          </a:p>
          <a:p>
            <a:r>
              <a:rPr lang="en-US"/>
              <a:t>https://en.wikiquote.org/wiki/Benjamin_Franklin#Misattributed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4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https://www.freddiemac.com/pmms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76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93B9A-2214-5C5F-2F16-0FA4B7D38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41534-6604-EB5A-C9E8-8D6DF6C92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BB714-AD69-FFCE-E696-9BC5D1354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https://www.fhfa.gov/DataTools/Tools/Pages/House-Price-Index-(HPI).aspx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C36A8-9AB6-BD31-2321-0CD90CDC4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406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EF300-3E0E-53BE-9FCF-79532769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231B5-DE9F-AE4F-7C34-0330AF3BC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B3BF7-092E-2AAA-020F-3200EA189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https://www.realtor.com/research/data/</a:t>
            </a:r>
          </a:p>
          <a:p>
            <a:r>
              <a:rPr lang="en-US"/>
              <a:t>https://www.realtor.com/research/November-2025-data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E21B0-1CB8-5D9D-C995-22AA84C43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71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711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607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D83E1-20A2-9ACF-A4C9-4B9C1887E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6133F5-ECDD-0AF7-1DC5-3E32E9FE5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78E414-20EF-7CEE-4B6C-283301E7A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https://www.realtor.com/research/2026-national-housing-forecast/#report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29F2F-4518-64F5-4B09-360A5DD9E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989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3D28-930C-88A1-3404-CA747145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95B85B-8672-7163-2EE6-250C97435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220516-E11B-9A64-1406-A72784450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https://www.foxbusiness.com/politics/housing-affordability-improve-first-time-since-2020-realtor-com-says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E8517-99F2-9D0A-820A-65439573F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61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19024-8F56-DB27-0323-E9A65DFB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342B7-A9B7-B6C1-CBFA-E5AD16EA0E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8A3B44-81E3-E301-B93C-5AA102AC5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https://www.nar.realtor/magazine/real-estate-news/economy/housing-market-set-for-a-2026-comeback-nar-predicts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55944-C576-F603-DB11-D0A8180DC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234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FD46E-85E0-6383-326D-33CB71661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1B3E5-1D73-640C-56DD-0798223EC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89E087-CD04-5497-FE95-CFC52FF38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https://www.fanniemae.com/media/56531/display</a:t>
            </a:r>
          </a:p>
          <a:p>
            <a:r>
              <a:rPr lang="en-US"/>
              <a:t>https://img03.en25.com/Web/MortgageBankersAssociation/%7B420a7e33-3b04-4d80-8f42-8c9333766f98%7D_Mortgage_Finance_Forecast_Dec_2025.pdf</a:t>
            </a:r>
          </a:p>
          <a:p>
            <a:r>
              <a:rPr lang="en-US"/>
              <a:t>https://wellsfargo.bluematrix.com/docs/html/88d2eafa-3a64-4cca-b013-4093132d9c99.html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A0849-80D0-F447-D054-12515D5BD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239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https://www.realtor.com/research/2026-national-housing-forecast/#report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503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https://www.redfin.com/news/housing-market-predictions-2026/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870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6EBF4-F5D7-38DC-018B-A2536A729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4009E3-54FE-52C8-F040-5E8EBCEBD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75AB4-9B3D-03A5-ED86-1068F306E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https://www.nar.realtor/magazine/real-estate-news/economy/housing-market-set-for-a-2026-comeback-nar-predicts</a:t>
            </a:r>
          </a:p>
          <a:p>
            <a:r>
              <a:rPr lang="en-US"/>
              <a:t>https://wellsfargo.bluematrix.com/docs/html/749540c1-a733-41a7-a33a-7c78dbfca2be.html</a:t>
            </a:r>
          </a:p>
          <a:p>
            <a:r>
              <a:rPr lang="en-US"/>
              <a:t>https://www.linkedin.com/pulse/2026-housing-market-outlook-gradual-normalization-amid-hepp-phd-kqigc/</a:t>
            </a:r>
          </a:p>
          <a:p>
            <a:r>
              <a:rPr lang="en-US"/>
              <a:t>https://www.realtor.com/research/2026-national-housing-forecast/</a:t>
            </a:r>
          </a:p>
          <a:p>
            <a:r>
              <a:rPr lang="en-US"/>
              <a:t>https://www.fanniemae.com/data-and-insights/surveys-indices/home-price-expectations-survey-hpes</a:t>
            </a:r>
          </a:p>
          <a:p>
            <a:r>
              <a:rPr lang="en-US"/>
              <a:t>https://www.capitaleconomics.com/publications/us-housing-market-outlook/boost-lower-mortgage-rates-be-short-lived</a:t>
            </a:r>
          </a:p>
          <a:p>
            <a:r>
              <a:rPr lang="en-US"/>
              <a:t>https://www.fanniemae.com/media/56531/display</a:t>
            </a:r>
          </a:p>
          <a:p>
            <a:r>
              <a:rPr lang="en-US"/>
              <a:t>https://homebuyinginstitute.com/mortgage/real-estate-market-crash-analysis/</a:t>
            </a:r>
          </a:p>
          <a:p>
            <a:r>
              <a:rPr lang="en-US"/>
              <a:t>https://www.reuters.com/business/us-housing-market-remain-stuck-rut-high-rates-choke-demand-2025-09-16/</a:t>
            </a:r>
          </a:p>
          <a:p>
            <a:r>
              <a:rPr lang="en-US"/>
              <a:t>https://www.zillow.com/research/2026-housing-predictions-35800/</a:t>
            </a:r>
          </a:p>
          <a:p>
            <a:r>
              <a:rPr lang="en-US"/>
              <a:t>https://www.redfin.com/news/housing-market-predictions-2026/</a:t>
            </a:r>
          </a:p>
          <a:p>
            <a:r>
              <a:rPr lang="en-US"/>
              <a:t>https://homebuyinginstitute.com/mortgage/real-estate-market-crash-analysis/</a:t>
            </a:r>
          </a:p>
          <a:p>
            <a:r>
              <a:rPr lang="en-US"/>
              <a:t>https://newsroom.bankofamerica.com/content/newsroom/press-releases/2025/12/bofa-global-research-forecasts-stronger-than-expected-economic-g.html</a:t>
            </a:r>
          </a:p>
          <a:p>
            <a:r>
              <a:rPr lang="en-US"/>
              <a:t>https://img03.en25.com/Web/MortgageBankersAssociation/%7B420a7e33-3b04-4d80-8f42-8c9333766f98%7D_Mortgage_Finance_Forecast_Dec_2025.pdf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CE118-C88B-2B8C-1E82-4502899183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473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F9CF9-5AAD-1ACD-34D6-8E8E6CB61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CDF6E-2679-5B43-DA01-42B6B8B31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F0C1D-0E49-52EF-E15B-5815631D4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https://themortgagereports.com/122967/housing-market-predictions-2026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614C9-6E03-6246-4ABB-7F25919249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273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94C7-3661-1617-CC64-7D24C53CE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12A53-0F08-2422-BDBA-D578FCEAF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3FB2FA-FC1D-FD85-6D79-A5C836D66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https://www.realtor.com/research/2026-national-housing-forecast/#report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8E485-FFF6-6C90-FD86-76F911E3E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929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34F62-8DB4-8C46-9247-42E6AE13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8BDB3B-4F84-1573-6C2D-AC01C144E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749B0-1041-E018-AE20-BE972E711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https://www.realtor.com/research/2026-national-housing-forecast/#report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6503D-B3BE-5E8F-63B3-3C83EAB35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983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https://www.redfin.com/news/housing-market-predictions-2026/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75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97540-1CCE-5FEC-8AAD-0D4F1AA32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95A90B-CE78-C5FF-28C0-FD98097CC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D7447-CA30-B89B-E0D8-72CC83454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https://www.realtor.com/news/trends/housing-forecast-2026-mortgage-rates-affordability-improves/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D7CED-65C0-C547-E2DE-FC2AC5EAF9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675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A49CF-60FE-FF3E-4EED-595B1192E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AD6D75-8BA8-5E00-457E-2D2105E30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95A24-714F-882A-D05D-A12DC8469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https://blog.firstam.com/economics/six-for-2026-predicting-next-years-housing-market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2079A-0F9A-4910-2CDA-6B090B0C2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54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0B6EF-3235-3CE6-113F-839F46DB3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4C059-1AA2-5969-56BF-F4EEA15B5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1A1EF-7DDE-761D-5E98-E61C1D008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https://www.resiclubanalytics.com/p/housing-market-inventory-forecast-2026-roundup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839C1-4A03-E2D1-02C1-709582B73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369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1753F-C3EB-3120-CAB6-48968E8E7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BFA00-A54F-ACF8-A10E-0013A65CE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F63C7-0219-3FD3-BC3E-668CBA547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https://www.fanniemae.com/media/56531/display</a:t>
            </a:r>
          </a:p>
          <a:p>
            <a:r>
              <a:rPr lang="en-US"/>
              <a:t>https://img03.en25.com/Web/MortgageBankersAssociation/%7B420a7e33-3b04-4d80-8f42-8c9333766f98%7D_Mortgage_Finance_Forecast_Dec_2025.pdf</a:t>
            </a:r>
          </a:p>
          <a:p>
            <a:r>
              <a:rPr lang="en-US"/>
              <a:t>https://www.realtor.com/research/2026-national-housing-forecast/#report</a:t>
            </a:r>
          </a:p>
          <a:p>
            <a:r>
              <a:rPr lang="en-US"/>
              <a:t>https://wellsfargo.bluematrix.com/docs/html/749540c1-a733-41a7-a33a-7c78dbfca2be.html</a:t>
            </a:r>
          </a:p>
          <a:p>
            <a:r>
              <a:rPr lang="en-US"/>
              <a:t>https://www.builderonline.com/data-analysis/forecast-2026-zonda-projects-flat-starts-high-risk-environment/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20688-DDB7-FDD9-DA7F-35364F934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596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https://www.census.gov/construction/nrc/data/series.html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198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5AE70-FFA1-CE36-E78C-037F00D16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6210D-E107-00B1-1F81-9B8C3B731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78A2FE-CCFB-FFD5-7EFF-5E0CE43572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https://themortgagereports.com/122967/housing-market-predictions-2026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31ED3-59A7-7CCA-420E-07D5F1B8A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952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2BA3A-CF8C-FE17-1873-44F83B23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82C472-7007-E58A-3D62-867F8E4E8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F28DDB-ED8F-93D6-20B0-E2230442E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https://blog.firstam.com/economics/six-for-2026-predicting-next-years-housing-market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D703D-0335-29F5-4CBA-5078F75DF3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3431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1200C-D33D-ECE7-6E95-29FE79EB4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548538-671B-CACC-981E-61A834B192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C10B7-0248-252A-1CD1-C5D78384F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https://www.nar.realtor/magazine/real-estate-news/nar-2026-forecast-summit-predicts-positive-recovery-with-regional-affordability-hurdles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2D05C-ED61-07EB-4F47-EFFCBC857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4932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https://www.realestatenews.com/2025/12/04/economists-expect-a-reset-for-housing-in-2026-not-a-rebound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01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10CA0-ABF6-95B7-9E24-143807670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A2A46A-31AD-35DE-AF04-B5C3FEF6B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B306B-F37A-F8B9-1D8A-03CCD1D37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https://www.nar.realtor/magazine/real-estate-news/economy/housing-market-set-for-a-2026-comeback-nar-predicts</a:t>
            </a:r>
          </a:p>
          <a:p>
            <a:r>
              <a:rPr lang="en-US"/>
              <a:t>https://www.fanniemae.com/media/56531/display</a:t>
            </a:r>
          </a:p>
          <a:p>
            <a:r>
              <a:rPr lang="en-US"/>
              <a:t>https://img03.en25.com/Web/MortgageBankersAssociation/%7B420a7e33-3b04-4d80-8f42-8c9333766f98%7D_Mortgage_Finance_Forecast_Dec_2025.pdf</a:t>
            </a:r>
          </a:p>
          <a:p>
            <a:r>
              <a:rPr lang="en-US"/>
              <a:t>https://www.realestatenews.com/2025/12/04/economists-expect-a-reset-for-housing-in-2026-not-a-rebound</a:t>
            </a:r>
          </a:p>
          <a:p>
            <a:r>
              <a:rPr lang="en-US"/>
              <a:t>https://www.redfin.com/news/housing-market-predictions-2026/</a:t>
            </a:r>
          </a:p>
          <a:p>
            <a:r>
              <a:rPr lang="en-US"/>
              <a:t>https://www.realtor.com/research/2026-national-housing-forecast/#report</a:t>
            </a:r>
          </a:p>
          <a:p>
            <a:r>
              <a:rPr lang="en-US"/>
              <a:t>https://wellsfargo.bluematrix.com/docs/html/749540c1-a733-41a7-a33a-7c78dbfca2be.html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60135-5238-0B81-EF63-D15B66E2D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9284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EB730-D165-7340-8B2A-E0F6BC59A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15BAAB-490F-1F49-6728-1FAF41B99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EE673B-79B0-FC6E-4A5D-7E292D290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https://img03.en25.com/Web/MortgageBankersAssociation/%7B420a7e33-3b04-4d80-8f42-8c9333766f98%7D_Mortgage_Finance_Forecast_Dec_2025.pdf</a:t>
            </a:r>
          </a:p>
          <a:p>
            <a:r>
              <a:rPr lang="en-US"/>
              <a:t>https://www.fanniemae.com/media/56531/display</a:t>
            </a:r>
          </a:p>
          <a:p>
            <a:r>
              <a:rPr lang="en-US"/>
              <a:t>https://wellsfargo.bluematrix.com/docs/html/749540c1-a733-41a7-a33a-7c78dbfca2be.html</a:t>
            </a:r>
          </a:p>
          <a:p>
            <a:r>
              <a:rPr lang="en-US"/>
              <a:t>https://www.nar.realtor/magazine/real-estate-news/economy/housing-market-set-for-a-2026-comeback-nar-predicts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5E233-4A00-50C8-2814-7F2720543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7877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7F29A-68C7-8F6E-A644-801461349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9E991-4248-8BA5-FE8E-BB1530512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E9BD31-6777-9E14-053A-95F43D345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https://www.fanniemae.com/media/56531/display</a:t>
            </a:r>
          </a:p>
          <a:p>
            <a:r>
              <a:rPr lang="en-US"/>
              <a:t>https://img03.en25.com/Web/MortgageBankersAssociation/%7B420a7e33-3b04-4d80-8f42-8c9333766f98%7D_Mortgage_Finance_Forecast_Dec_2025.pdf</a:t>
            </a:r>
          </a:p>
          <a:p>
            <a:r>
              <a:rPr lang="en-US"/>
              <a:t>https://www.nar.realtor/magazine/real-estate-news/economy/housing-market-set-for-a-2026-comeback-nar-predicts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16C5A-969A-C450-FB78-FDA125342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093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https://www.realestatenews.com/2025/12/04/economists-expect-a-reset-for-housing-in-2026-not-a-rebound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343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79B10-AD45-9D09-309F-E9B2C9BB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8256F-287E-1093-570F-A967AD8145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88FC8F-AAF4-E2B3-861B-A21439BD6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https://www.redx.com/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EA04D-6C06-0794-B4B9-9AAF826E3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579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B0051-EED0-7D91-BC9D-698C2BEF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8BEE2-65E4-4856-A9DC-7D7D98251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1B905-7A11-1636-4548-5FF04B1D2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https://www.redx.com/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3F070-9993-59EB-5A78-C8CE8AF60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7993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899E8-0C10-7926-83D5-136B8D09F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98A14-0684-23FC-6D04-ABA908130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82853-4C77-8788-4812-129EA3FCA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https://www.redx.com/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9FBCA-C91D-4EE3-083E-DEDE7BDD8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4173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370EB-7B9C-38F2-4A09-AC8E99DF0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37B4D-A953-2396-69D0-42DB83541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393F7F-850E-222D-DE25-621D028BD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</a:t>
            </a:r>
            <a:r>
              <a:rPr lang="en-US" err="1"/>
              <a:t>www.redx.com</a:t>
            </a:r>
            <a:r>
              <a:rPr lang="en-US"/>
              <a:t>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74318-DEAF-92AF-5D8C-A086E668B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2339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2EC95-EE38-972A-76FB-45529E999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FB5337-6E95-1D3A-06AC-0F76810BA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81E8C-FB2F-6A34-5B07-5395D0119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https://www.redx.com/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4E342-550C-82BA-B8B8-FB3945FE2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817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https://www.redx.com/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2280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https://www.resiclubanalytics.com/p/housing-market-delistings-tick-up-to-a-decade-high-inventory-impact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3343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https://www.redfin.com/news/delistings-jump-sellers-pull-homes-off-market/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979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53574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D24EF-6D93-7680-CB1A-BB755000DFB2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61D02-8D6D-9DC2-3488-3515365F0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88720E22-5FB6-1C9C-C536-A6D7186263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85592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Blue">
    <p:bg>
      <p:bgPr>
        <a:gradFill>
          <a:gsLst>
            <a:gs pos="100000">
              <a:srgbClr val="0582CA"/>
            </a:gs>
            <a:gs pos="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038D7E-1E61-3207-2E39-D745B0F635AD}"/>
              </a:ext>
            </a:extLst>
          </p:cNvPr>
          <p:cNvSpPr/>
          <p:nvPr userDrawn="1"/>
        </p:nvSpPr>
        <p:spPr>
          <a:xfrm>
            <a:off x="7164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53574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61D02-8D6D-9DC2-3488-3515365F0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88720E22-5FB6-1C9C-C536-A6D7186263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48187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60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gradFill>
          <a:gsLst>
            <a:gs pos="0">
              <a:srgbClr val="0582CA"/>
            </a:gs>
            <a:gs pos="100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330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hoto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3;p44">
            <a:extLst>
              <a:ext uri="{FF2B5EF4-FFF2-40B4-BE49-F238E27FC236}">
                <a16:creationId xmlns:a16="http://schemas.microsoft.com/office/drawing/2014/main" id="{664C5DC9-0510-7D21-530D-537270E44D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1" y="2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4;p44">
            <a:extLst>
              <a:ext uri="{FF2B5EF4-FFF2-40B4-BE49-F238E27FC236}">
                <a16:creationId xmlns:a16="http://schemas.microsoft.com/office/drawing/2014/main" id="{6D8B26E3-DF43-FFD9-D8BF-06CBF0941503}"/>
              </a:ext>
            </a:extLst>
          </p:cNvPr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528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U-E QR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B2B6B84-7B43-B1E6-BC30-E5663BE7D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516" y="5820289"/>
            <a:ext cx="3030081" cy="42064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FABF26-2350-D2EB-082E-2920E28FE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56318" y="2000007"/>
            <a:ext cx="2530475" cy="252888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A5E00-C1BB-C88B-9456-C3C807A02AF3}"/>
              </a:ext>
            </a:extLst>
          </p:cNvPr>
          <p:cNvSpPr txBox="1"/>
          <p:nvPr userDrawn="1"/>
        </p:nvSpPr>
        <p:spPr>
          <a:xfrm>
            <a:off x="683387" y="1028700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8125A-FF12-9EBB-D96F-69489E8E34DB}"/>
              </a:ext>
            </a:extLst>
          </p:cNvPr>
          <p:cNvSpPr txBox="1"/>
          <p:nvPr userDrawn="1"/>
        </p:nvSpPr>
        <p:spPr>
          <a:xfrm>
            <a:off x="683389" y="2778797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07F0E4-4DCC-B0A6-ADDD-0D301374E342}"/>
              </a:ext>
            </a:extLst>
          </p:cNvPr>
          <p:cNvSpPr txBox="1"/>
          <p:nvPr userDrawn="1"/>
        </p:nvSpPr>
        <p:spPr>
          <a:xfrm>
            <a:off x="683386" y="4528894"/>
            <a:ext cx="760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great agents can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  <a:endParaRPr lang="en-US" sz="5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2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-U-E QR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B2B6B84-7B43-B1E6-BC30-E5663BE7D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516" y="5820289"/>
            <a:ext cx="3030081" cy="42064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FABF26-2350-D2EB-082E-2920E28FE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56318" y="2000007"/>
            <a:ext cx="2530475" cy="252888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A5E00-C1BB-C88B-9456-C3C807A02AF3}"/>
              </a:ext>
            </a:extLst>
          </p:cNvPr>
          <p:cNvSpPr txBox="1"/>
          <p:nvPr userDrawn="1"/>
        </p:nvSpPr>
        <p:spPr>
          <a:xfrm>
            <a:off x="683387" y="1113541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La </a:t>
            </a:r>
            <a:r>
              <a:rPr lang="en-US" sz="3200" err="1">
                <a:solidFill>
                  <a:schemeClr val="bg1"/>
                </a:solidFill>
                <a:effectLst/>
              </a:rPr>
              <a:t>mayoría</a:t>
            </a:r>
            <a:r>
              <a:rPr lang="en-US" sz="3200">
                <a:solidFill>
                  <a:schemeClr val="bg1"/>
                </a:solidFill>
                <a:effectLst/>
              </a:rPr>
              <a:t> de </a:t>
            </a:r>
            <a:r>
              <a:rPr lang="en-US" sz="3200" err="1">
                <a:solidFill>
                  <a:schemeClr val="bg1"/>
                </a:solidFill>
                <a:effectLst/>
              </a:rPr>
              <a:t>los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agentes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b="1" err="1">
                <a:solidFill>
                  <a:schemeClr val="accent1"/>
                </a:solidFill>
                <a:effectLst/>
              </a:rPr>
              <a:t>saben</a:t>
            </a:r>
            <a:endParaRPr lang="en-US" sz="32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lo que </a:t>
            </a:r>
            <a:r>
              <a:rPr lang="en-US" sz="3200" err="1">
                <a:solidFill>
                  <a:schemeClr val="bg1"/>
                </a:solidFill>
                <a:effectLst/>
              </a:rPr>
              <a:t>está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pasando</a:t>
            </a:r>
            <a:r>
              <a:rPr lang="en-US" sz="320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8125A-FF12-9EBB-D96F-69489E8E34DB}"/>
              </a:ext>
            </a:extLst>
          </p:cNvPr>
          <p:cNvSpPr txBox="1"/>
          <p:nvPr userDrawn="1"/>
        </p:nvSpPr>
        <p:spPr>
          <a:xfrm>
            <a:off x="683389" y="2863638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Los </a:t>
            </a:r>
            <a:r>
              <a:rPr lang="en-US" sz="3200" err="1">
                <a:solidFill>
                  <a:schemeClr val="bg1"/>
                </a:solidFill>
              </a:rPr>
              <a:t>agentes</a:t>
            </a:r>
            <a:r>
              <a:rPr lang="en-US" sz="3200">
                <a:solidFill>
                  <a:schemeClr val="bg1"/>
                </a:solidFill>
              </a:rPr>
              <a:t> buenos </a:t>
            </a:r>
            <a:r>
              <a:rPr lang="en-US" sz="3200" b="1" err="1">
                <a:solidFill>
                  <a:schemeClr val="accent1"/>
                </a:solidFill>
              </a:rPr>
              <a:t>entienden</a:t>
            </a:r>
            <a:endParaRPr lang="en-US" sz="3200" b="1">
              <a:solidFill>
                <a:schemeClr val="accent1"/>
              </a:solidFill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 que </a:t>
            </a:r>
            <a:r>
              <a:rPr lang="en-US" sz="3200" err="1">
                <a:solidFill>
                  <a:schemeClr val="bg1"/>
                </a:solidFill>
              </a:rPr>
              <a:t>está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pasando</a:t>
            </a:r>
            <a:r>
              <a:rPr lang="en-US" sz="3200">
                <a:solidFill>
                  <a:schemeClr val="bg1"/>
                </a:solidFill>
              </a:rPr>
              <a:t>.</a:t>
            </a:r>
            <a:endParaRPr 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07F0E4-4DCC-B0A6-ADDD-0D301374E342}"/>
              </a:ext>
            </a:extLst>
          </p:cNvPr>
          <p:cNvSpPr txBox="1"/>
          <p:nvPr userDrawn="1"/>
        </p:nvSpPr>
        <p:spPr>
          <a:xfrm>
            <a:off x="683386" y="4613735"/>
            <a:ext cx="7602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Solo </a:t>
            </a:r>
            <a:r>
              <a:rPr lang="en-US" sz="2800" err="1">
                <a:solidFill>
                  <a:schemeClr val="bg1"/>
                </a:solidFill>
                <a:effectLst/>
              </a:rPr>
              <a:t>los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agentes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excelentes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pueden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b="1" err="1">
                <a:solidFill>
                  <a:schemeClr val="accent1"/>
                </a:solidFill>
                <a:effectLst/>
              </a:rPr>
              <a:t>explicar</a:t>
            </a:r>
            <a:endParaRPr lang="en-US" sz="28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lo que </a:t>
            </a:r>
            <a:r>
              <a:rPr lang="en-US" sz="2800" err="1">
                <a:solidFill>
                  <a:schemeClr val="bg1"/>
                </a:solidFill>
                <a:effectLst/>
              </a:rPr>
              <a:t>está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pasando</a:t>
            </a:r>
            <a:r>
              <a:rPr lang="en-US" sz="2800">
                <a:solidFill>
                  <a:schemeClr val="bg1"/>
                </a:solidFill>
                <a:effectLst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923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U-E Logo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0629B-11B7-0278-2653-C10AC286CC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7263" y="2224726"/>
            <a:ext cx="2415531" cy="21522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D6F14C-6E7B-BC4A-589E-F0E34A7E4253}"/>
              </a:ext>
            </a:extLst>
          </p:cNvPr>
          <p:cNvSpPr txBox="1"/>
          <p:nvPr userDrawn="1"/>
        </p:nvSpPr>
        <p:spPr>
          <a:xfrm>
            <a:off x="683387" y="1028700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136601-27C9-5814-371C-ED4DF70F0041}"/>
              </a:ext>
            </a:extLst>
          </p:cNvPr>
          <p:cNvSpPr txBox="1"/>
          <p:nvPr userDrawn="1"/>
        </p:nvSpPr>
        <p:spPr>
          <a:xfrm>
            <a:off x="683389" y="2778797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AAD0B-8432-0DB5-121D-32FAD2F92C29}"/>
              </a:ext>
            </a:extLst>
          </p:cNvPr>
          <p:cNvSpPr txBox="1"/>
          <p:nvPr userDrawn="1"/>
        </p:nvSpPr>
        <p:spPr>
          <a:xfrm>
            <a:off x="683386" y="4528894"/>
            <a:ext cx="760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great agents can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  <a:endParaRPr lang="en-US" sz="5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19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-U-E Logo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0629B-11B7-0278-2653-C10AC286CC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7263" y="2224726"/>
            <a:ext cx="2415531" cy="21522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95A279-61DB-3B3A-0887-C75A9AED58F4}"/>
              </a:ext>
            </a:extLst>
          </p:cNvPr>
          <p:cNvSpPr txBox="1"/>
          <p:nvPr userDrawn="1"/>
        </p:nvSpPr>
        <p:spPr>
          <a:xfrm>
            <a:off x="683387" y="1113541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La </a:t>
            </a:r>
            <a:r>
              <a:rPr lang="en-US" sz="3200" err="1">
                <a:solidFill>
                  <a:schemeClr val="bg1"/>
                </a:solidFill>
                <a:effectLst/>
              </a:rPr>
              <a:t>mayoría</a:t>
            </a:r>
            <a:r>
              <a:rPr lang="en-US" sz="3200">
                <a:solidFill>
                  <a:schemeClr val="bg1"/>
                </a:solidFill>
                <a:effectLst/>
              </a:rPr>
              <a:t> de </a:t>
            </a:r>
            <a:r>
              <a:rPr lang="en-US" sz="3200" err="1">
                <a:solidFill>
                  <a:schemeClr val="bg1"/>
                </a:solidFill>
                <a:effectLst/>
              </a:rPr>
              <a:t>los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agentes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b="1" err="1">
                <a:solidFill>
                  <a:schemeClr val="accent1"/>
                </a:solidFill>
                <a:effectLst/>
              </a:rPr>
              <a:t>saben</a:t>
            </a:r>
            <a:endParaRPr lang="en-US" sz="32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lo que </a:t>
            </a:r>
            <a:r>
              <a:rPr lang="en-US" sz="3200" err="1">
                <a:solidFill>
                  <a:schemeClr val="bg1"/>
                </a:solidFill>
                <a:effectLst/>
              </a:rPr>
              <a:t>está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pasando</a:t>
            </a:r>
            <a:r>
              <a:rPr lang="en-US" sz="320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7F61A5-22EE-E51F-FDF8-1276AEBBE907}"/>
              </a:ext>
            </a:extLst>
          </p:cNvPr>
          <p:cNvSpPr txBox="1"/>
          <p:nvPr userDrawn="1"/>
        </p:nvSpPr>
        <p:spPr>
          <a:xfrm>
            <a:off x="683389" y="2863638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Los </a:t>
            </a:r>
            <a:r>
              <a:rPr lang="en-US" sz="3200" err="1">
                <a:solidFill>
                  <a:schemeClr val="bg1"/>
                </a:solidFill>
              </a:rPr>
              <a:t>agentes</a:t>
            </a:r>
            <a:r>
              <a:rPr lang="en-US" sz="3200">
                <a:solidFill>
                  <a:schemeClr val="bg1"/>
                </a:solidFill>
              </a:rPr>
              <a:t> buenos </a:t>
            </a:r>
            <a:r>
              <a:rPr lang="en-US" sz="3200" b="1" err="1">
                <a:solidFill>
                  <a:schemeClr val="accent1"/>
                </a:solidFill>
              </a:rPr>
              <a:t>entienden</a:t>
            </a:r>
            <a:endParaRPr lang="en-US" sz="3200" b="1">
              <a:solidFill>
                <a:schemeClr val="accent1"/>
              </a:solidFill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 que </a:t>
            </a:r>
            <a:r>
              <a:rPr lang="en-US" sz="3200" err="1">
                <a:solidFill>
                  <a:schemeClr val="bg1"/>
                </a:solidFill>
              </a:rPr>
              <a:t>está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pasando</a:t>
            </a:r>
            <a:r>
              <a:rPr lang="en-US" sz="3200">
                <a:solidFill>
                  <a:schemeClr val="bg1"/>
                </a:solidFill>
              </a:rPr>
              <a:t>.</a:t>
            </a:r>
            <a:endParaRPr 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29EF0E-8B8E-A641-AA15-4FA56B36AD9A}"/>
              </a:ext>
            </a:extLst>
          </p:cNvPr>
          <p:cNvSpPr txBox="1"/>
          <p:nvPr userDrawn="1"/>
        </p:nvSpPr>
        <p:spPr>
          <a:xfrm>
            <a:off x="683386" y="4613735"/>
            <a:ext cx="7602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Solo </a:t>
            </a:r>
            <a:r>
              <a:rPr lang="en-US" sz="2800" err="1">
                <a:solidFill>
                  <a:schemeClr val="bg1"/>
                </a:solidFill>
                <a:effectLst/>
              </a:rPr>
              <a:t>los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agentes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excelentes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pueden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b="1" err="1">
                <a:solidFill>
                  <a:schemeClr val="accent1"/>
                </a:solidFill>
                <a:effectLst/>
              </a:rPr>
              <a:t>explicar</a:t>
            </a:r>
            <a:endParaRPr lang="en-US" sz="28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lo que </a:t>
            </a:r>
            <a:r>
              <a:rPr lang="en-US" sz="2800" err="1">
                <a:solidFill>
                  <a:schemeClr val="bg1"/>
                </a:solidFill>
                <a:effectLst/>
              </a:rPr>
              <a:t>está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pasando</a:t>
            </a:r>
            <a:r>
              <a:rPr lang="en-US" sz="2800">
                <a:solidFill>
                  <a:schemeClr val="bg1"/>
                </a:solidFill>
                <a:effectLst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1307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1">
    <p:bg>
      <p:bgPr>
        <a:gradFill>
          <a:gsLst>
            <a:gs pos="0">
              <a:srgbClr val="004D7C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B0CE0135-9A47-7152-6FDF-BF9CA1DB254A}"/>
              </a:ext>
            </a:extLst>
          </p:cNvPr>
          <p:cNvSpPr/>
          <p:nvPr userDrawn="1"/>
        </p:nvSpPr>
        <p:spPr>
          <a:xfrm>
            <a:off x="0" y="2673606"/>
            <a:ext cx="12202675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gradFill>
            <a:gsLst>
              <a:gs pos="7000">
                <a:srgbClr val="005589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7A09EA-9A19-9AA0-6A55-E62AFC64C0F5}"/>
              </a:ext>
            </a:extLst>
          </p:cNvPr>
          <p:cNvSpPr/>
          <p:nvPr userDrawn="1"/>
        </p:nvSpPr>
        <p:spPr>
          <a:xfrm>
            <a:off x="1176333" y="128701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5DB6F01-9522-188D-2A5C-27E49D399AD7}"/>
              </a:ext>
            </a:extLst>
          </p:cNvPr>
          <p:cNvSpPr/>
          <p:nvPr userDrawn="1"/>
        </p:nvSpPr>
        <p:spPr>
          <a:xfrm>
            <a:off x="1066800" y="1164146"/>
            <a:ext cx="10025067" cy="4529711"/>
          </a:xfrm>
          <a:prstGeom prst="roundRect">
            <a:avLst>
              <a:gd name="adj" fmla="val 3829"/>
            </a:avLst>
          </a:prstGeom>
          <a:gradFill>
            <a:gsLst>
              <a:gs pos="0">
                <a:srgbClr val="022840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E5E5A73-961C-6A9D-12DC-CFA798751F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2578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02350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2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E9AC8DFE-703E-80E8-1631-388042873278}"/>
              </a:ext>
            </a:extLst>
          </p:cNvPr>
          <p:cNvSpPr/>
          <p:nvPr userDrawn="1"/>
        </p:nvSpPr>
        <p:spPr>
          <a:xfrm>
            <a:off x="1" y="2673606"/>
            <a:ext cx="12187684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solidFill>
            <a:srgbClr val="0519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25555DD-602C-4F07-3462-19622A38F8F0}"/>
              </a:ext>
            </a:extLst>
          </p:cNvPr>
          <p:cNvSpPr/>
          <p:nvPr userDrawn="1"/>
        </p:nvSpPr>
        <p:spPr>
          <a:xfrm>
            <a:off x="1176333" y="128701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6C87B0B-CD28-354B-A3E4-42A455D09463}"/>
              </a:ext>
            </a:extLst>
          </p:cNvPr>
          <p:cNvSpPr/>
          <p:nvPr userDrawn="1"/>
        </p:nvSpPr>
        <p:spPr>
          <a:xfrm>
            <a:off x="1066800" y="1164146"/>
            <a:ext cx="10025067" cy="4529711"/>
          </a:xfrm>
          <a:prstGeom prst="roundRect">
            <a:avLst>
              <a:gd name="adj" fmla="val 3829"/>
            </a:avLst>
          </a:prstGeom>
          <a:gradFill>
            <a:gsLst>
              <a:gs pos="89000">
                <a:srgbClr val="0065A2"/>
              </a:gs>
              <a:gs pos="0">
                <a:srgbClr val="0582CA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1A6C08AE-729D-721A-31A6-B8BA689E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2578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178523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3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E9AC8DFE-703E-80E8-1631-388042873278}"/>
              </a:ext>
            </a:extLst>
          </p:cNvPr>
          <p:cNvSpPr/>
          <p:nvPr userDrawn="1"/>
        </p:nvSpPr>
        <p:spPr>
          <a:xfrm>
            <a:off x="3698" y="2673602"/>
            <a:ext cx="12188303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25555DD-602C-4F07-3462-19622A38F8F0}"/>
              </a:ext>
            </a:extLst>
          </p:cNvPr>
          <p:cNvSpPr/>
          <p:nvPr userDrawn="1"/>
        </p:nvSpPr>
        <p:spPr>
          <a:xfrm>
            <a:off x="1176333" y="134045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6C87B0B-CD28-354B-A3E4-42A455D09463}"/>
              </a:ext>
            </a:extLst>
          </p:cNvPr>
          <p:cNvSpPr/>
          <p:nvPr userDrawn="1"/>
        </p:nvSpPr>
        <p:spPr>
          <a:xfrm>
            <a:off x="1066800" y="1217586"/>
            <a:ext cx="10025067" cy="4529711"/>
          </a:xfrm>
          <a:prstGeom prst="roundRect">
            <a:avLst>
              <a:gd name="adj" fmla="val 38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1A6C08AE-729D-721A-31A6-B8BA689E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7922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rgbClr val="022840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085364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ub 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D1D8F5D-A9FE-C031-48CC-1EEF350CF1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514600"/>
            <a:ext cx="10058400" cy="1045029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8CB35DA-BA53-1390-5261-448EDD5BF5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559630"/>
            <a:ext cx="10058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01432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ub 2">
    <p:bg>
      <p:bgPr>
        <a:gradFill>
          <a:gsLst>
            <a:gs pos="0">
              <a:srgbClr val="0582CA"/>
            </a:gs>
            <a:gs pos="96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4A865A9-CAD0-6374-B6FD-7B60EEEFBA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514600"/>
            <a:ext cx="10058400" cy="1045029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EFCA1-2E09-4D73-38BA-EBB8C743E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559630"/>
            <a:ext cx="10058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525343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1F9AE-43E3-88AF-9C17-A1FEBA6B4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2879365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6163AD3-21D7-79B1-1CA9-D8FA92CB8F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behind title text. Arrange &gt; send to back. Add a square transparent overlay on top of photo with color #003554. Delete this text box when done.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4CD619-275E-4565-ED38-6BF34E4BD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3673837"/>
            <a:ext cx="8915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82303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2">
    <p:bg>
      <p:bgPr>
        <a:gradFill>
          <a:gsLst>
            <a:gs pos="99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C6E10E4-6903-633C-6082-8916C63DC4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behind title text. Arrange &gt; send to back. Add a square transparent overlay on top of photo with color #0582CA. Delete this text box when done.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871CE15-2F2B-DD67-7A12-DE42E8871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3901" y="3930650"/>
            <a:ext cx="6315075" cy="126083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10BB95-10A7-5649-15BF-11E119E1D4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33900" y="5191487"/>
            <a:ext cx="6315075" cy="849085"/>
          </a:xfrm>
        </p:spPr>
        <p:txBody>
          <a:bodyPr rIns="0" anchor="ctr">
            <a:normAutofit/>
          </a:bodyPr>
          <a:lstStyle>
            <a:lvl1pPr algn="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5622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3">
    <p:bg>
      <p:bgPr>
        <a:gradFill>
          <a:gsLst>
            <a:gs pos="1700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69570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1FB93-E288-A284-89AA-47B0D18969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4048627"/>
            <a:ext cx="8915400" cy="15074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DC853C-C965-5FBE-874C-CC9A3DA4C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5556035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56395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4">
    <p:bg>
      <p:bgPr>
        <a:gradFill>
          <a:gsLst>
            <a:gs pos="88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9566CE0F-3D9C-6513-DBEE-63388B5B9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69570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A4D6620-8307-0251-2995-0B0D35026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4048627"/>
            <a:ext cx="8915400" cy="15074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3AF358-DDE6-442F-CBDD-25193CC622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5556035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85489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5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D134272D-377F-4493-906E-9D76B68CFE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1" y="1669773"/>
            <a:ext cx="4533900" cy="275645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8CA09B6-12ED-AC08-0473-719D39752F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4624582"/>
            <a:ext cx="45339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421052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6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DDF67-36C8-DE1C-CB18-1F6D94EAE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1" y="1669773"/>
            <a:ext cx="4533900" cy="275645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0552B36-C02E-78DD-2AC5-E3B5F9FCA1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4624582"/>
            <a:ext cx="45339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2441960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1">
    <p:bg>
      <p:bgPr>
        <a:gradFill>
          <a:gsLst>
            <a:gs pos="100000">
              <a:srgbClr val="005589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AC453AC-D25A-2684-92CE-8148CE249364}"/>
              </a:ext>
            </a:extLst>
          </p:cNvPr>
          <p:cNvSpPr/>
          <p:nvPr userDrawn="1"/>
        </p:nvSpPr>
        <p:spPr>
          <a:xfrm>
            <a:off x="1239520" y="1489529"/>
            <a:ext cx="9975547" cy="4758873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400C2E8-E48A-ABDC-31B1-C8F91EBA15D2}"/>
              </a:ext>
            </a:extLst>
          </p:cNvPr>
          <p:cNvSpPr/>
          <p:nvPr userDrawn="1"/>
        </p:nvSpPr>
        <p:spPr>
          <a:xfrm>
            <a:off x="1149653" y="1038312"/>
            <a:ext cx="9975547" cy="5127907"/>
          </a:xfrm>
          <a:prstGeom prst="roundRect">
            <a:avLst>
              <a:gd name="adj" fmla="val 2647"/>
            </a:avLst>
          </a:prstGeom>
          <a:gradFill>
            <a:gsLst>
              <a:gs pos="98000">
                <a:srgbClr val="003554"/>
              </a:gs>
              <a:gs pos="0">
                <a:srgbClr val="022840"/>
              </a:gs>
            </a:gsLst>
            <a:lin ang="5400000" scaled="1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99372C0-67F4-B9EE-9C5D-E1362ECFB1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8FB3A8E3-1B46-A6DB-BB38-9322C8567D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02E91BC-03C1-DB42-9ED4-1BAB9952ECB7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82939-4932-FB1E-0EFB-1B8F7D24C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13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2">
    <p:bg>
      <p:bgPr>
        <a:gradFill>
          <a:gsLst>
            <a:gs pos="99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8D8C395-A902-E080-739D-659EFDD127A3}"/>
              </a:ext>
            </a:extLst>
          </p:cNvPr>
          <p:cNvSpPr/>
          <p:nvPr userDrawn="1"/>
        </p:nvSpPr>
        <p:spPr>
          <a:xfrm>
            <a:off x="1239520" y="1647033"/>
            <a:ext cx="9975547" cy="4601369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gradFill>
            <a:gsLst>
              <a:gs pos="99000">
                <a:schemeClr val="tx2"/>
              </a:gs>
              <a:gs pos="0">
                <a:srgbClr val="0065A2"/>
              </a:gs>
            </a:gsLst>
            <a:lin ang="5400000" scaled="1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7F5ACD-C5B3-873D-50D4-A03360FD2D39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1A9DDE-1DD2-32CA-D6F9-66685DB6A6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47DC159-6851-BFF4-F047-58C5624548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4232E6E8-5046-9241-1E55-9348854999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32855394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3">
    <p:bg>
      <p:bgPr>
        <a:gradFill>
          <a:gsLst>
            <a:gs pos="0">
              <a:srgbClr val="0582CA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EB53B4-1CD2-0329-072B-C154BD1E46C8}"/>
              </a:ext>
            </a:extLst>
          </p:cNvPr>
          <p:cNvSpPr/>
          <p:nvPr userDrawn="1"/>
        </p:nvSpPr>
        <p:spPr>
          <a:xfrm>
            <a:off x="1239520" y="1489529"/>
            <a:ext cx="9975547" cy="4758873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6D063C6-1BA0-21C8-C8B2-926FC41846B5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99EE076-5EE1-0CBF-7838-7A3C1426CBD5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rgbClr val="00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8FEC4-7D3A-B2D6-9614-A7807AC62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460" y="691782"/>
            <a:ext cx="909297" cy="727439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8532446-080A-BAE0-2F38-79D890647C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41533CD-F555-9A40-0ACE-349777832E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231837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4">
    <p:bg>
      <p:bgPr>
        <a:gradFill>
          <a:gsLst>
            <a:gs pos="99000">
              <a:srgbClr val="003554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31FC21-42E6-2FD8-9D8C-50E1834AECEF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1B57B-9D4E-4016-0419-DD1D481B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6325073-D9C4-BF03-E8BB-553CABBA5D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8CE44E5-BE0A-9CBD-0AE1-F02B5FF7F6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1067945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5">
    <p:bg>
      <p:bgPr>
        <a:gradFill>
          <a:gsLst>
            <a:gs pos="99000">
              <a:srgbClr val="005589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31FC21-42E6-2FD8-9D8C-50E1834AECEF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1B57B-9D4E-4016-0419-DD1D481B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2EB951FD-2BCC-F85A-43EF-610BF09AF1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ADECC311-58E3-446D-0636-A86DBF5AF1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3552730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47F95B-059F-18FB-F314-E01C351401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365933"/>
            <a:ext cx="1023797" cy="81903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25AC56-1F79-6FB6-DB09-1A19029B0029}"/>
              </a:ext>
            </a:extLst>
          </p:cNvPr>
          <p:cNvCxnSpPr>
            <a:cxnSpLocks/>
          </p:cNvCxnSpPr>
          <p:nvPr userDrawn="1"/>
        </p:nvCxnSpPr>
        <p:spPr>
          <a:xfrm>
            <a:off x="1066801" y="1440543"/>
            <a:ext cx="1005840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76324EF-5B69-F638-1C47-CC9805064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1187E19-E351-28AC-AC1F-E0E47E4AC2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777690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A576B4-F2C6-0C8A-DA52-BF86E2A216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365933"/>
            <a:ext cx="1023797" cy="81903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EC1F0-A642-E040-95A1-B0A205F668E6}"/>
              </a:ext>
            </a:extLst>
          </p:cNvPr>
          <p:cNvCxnSpPr>
            <a:cxnSpLocks/>
          </p:cNvCxnSpPr>
          <p:nvPr userDrawn="1"/>
        </p:nvCxnSpPr>
        <p:spPr>
          <a:xfrm>
            <a:off x="1066801" y="1440543"/>
            <a:ext cx="1005840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A6677-5904-3988-B57A-5310069FB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AE7202-0417-5D48-14CD-6A4EDC25CE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603045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3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D1610C-67D7-C6F8-336F-1C799DEF3512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C0749A-CE73-AAA1-6F2F-613D2FF4EB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441BA1-F191-0EE1-3441-F3E1512EBC58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89D4D8-2A42-2175-1C24-920E37F6E3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B9BD9D8-AF1A-A42D-E48E-BF3EDAC3E2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1812715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4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9614B7C-20A7-747F-A94D-7194173B9DCE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AEC7A73-1FE4-3455-FA29-0D1043B1E2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861E968-9471-4CE9-A3C7-82F09AD209F2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B4036-CAD7-BA12-5912-DFDC18FAB1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7A1414-5DA9-3CAB-4679-08E9849A43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2751883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hoto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D1610C-67D7-C6F8-336F-1C799DEF3512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C0749A-CE73-AAA1-6F2F-613D2FF4EB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441BA1-F191-0EE1-3441-F3E1512EBC58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873D75-5354-E7A2-3477-925963EAD6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6274" y="0"/>
            <a:ext cx="444572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E100748-93D0-C6CB-2A4B-9034ED1891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1" y="1909013"/>
            <a:ext cx="6115878" cy="3882184"/>
          </a:xfrm>
        </p:spPr>
        <p:txBody>
          <a:bodyPr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9ED40A0-9C1F-2380-6440-BA3518C78E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5897217"/>
            <a:ext cx="6115878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895467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hoto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9614B7C-20A7-747F-A94D-7194173B9DCE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AEC7A73-1FE4-3455-FA29-0D1043B1E2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861E968-9471-4CE9-A3C7-82F09AD209F2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7DFCD6CE-1490-6D02-A252-FF5A7E6230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6274" y="0"/>
            <a:ext cx="444572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4E7EF82-21D3-04B8-4ABE-D86F5286F6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1909013"/>
            <a:ext cx="6460435" cy="3882184"/>
          </a:xfrm>
        </p:spPr>
        <p:txBody>
          <a:bodyPr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522E2EE-69F9-2BAF-5D0A-6FDC80AC31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64604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52504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1">
    <p:bg>
      <p:bgPr>
        <a:gradFill>
          <a:gsLst>
            <a:gs pos="100000">
              <a:srgbClr val="051923"/>
            </a:gs>
            <a:gs pos="0">
              <a:srgbClr val="02284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6AC5FDE-A5A8-5A50-34A2-928F84E39AD7}"/>
              </a:ext>
            </a:extLst>
          </p:cNvPr>
          <p:cNvSpPr/>
          <p:nvPr userDrawn="1"/>
        </p:nvSpPr>
        <p:spPr>
          <a:xfrm>
            <a:off x="2829815" y="-1"/>
            <a:ext cx="9362184" cy="6858001"/>
          </a:xfrm>
          <a:custGeom>
            <a:avLst/>
            <a:gdLst>
              <a:gd name="connsiteX0" fmla="*/ 4623052 w 9362184"/>
              <a:gd name="connsiteY0" fmla="*/ 0 h 6858001"/>
              <a:gd name="connsiteX1" fmla="*/ 8341895 w 9362184"/>
              <a:gd name="connsiteY1" fmla="*/ 0 h 6858001"/>
              <a:gd name="connsiteX2" fmla="*/ 8341895 w 9362184"/>
              <a:gd name="connsiteY2" fmla="*/ 1 h 6858001"/>
              <a:gd name="connsiteX3" fmla="*/ 9362184 w 9362184"/>
              <a:gd name="connsiteY3" fmla="*/ 1 h 6858001"/>
              <a:gd name="connsiteX4" fmla="*/ 9362184 w 9362184"/>
              <a:gd name="connsiteY4" fmla="*/ 6858001 h 6858001"/>
              <a:gd name="connsiteX5" fmla="*/ 8333484 w 9362184"/>
              <a:gd name="connsiteY5" fmla="*/ 6858001 h 6858001"/>
              <a:gd name="connsiteX6" fmla="*/ 8333484 w 9362184"/>
              <a:gd name="connsiteY6" fmla="*/ 6858000 h 6858001"/>
              <a:gd name="connsiteX7" fmla="*/ 5425319 w 9362184"/>
              <a:gd name="connsiteY7" fmla="*/ 6858000 h 6858001"/>
              <a:gd name="connsiteX8" fmla="*/ 5425319 w 9362184"/>
              <a:gd name="connsiteY8" fmla="*/ 6858001 h 6858001"/>
              <a:gd name="connsiteX9" fmla="*/ 1604398 w 9362184"/>
              <a:gd name="connsiteY9" fmla="*/ 6858001 h 6858001"/>
              <a:gd name="connsiteX10" fmla="*/ 1500090 w 9362184"/>
              <a:gd name="connsiteY10" fmla="*/ 6762677 h 6858001"/>
              <a:gd name="connsiteX11" fmla="*/ 0 w 9362184"/>
              <a:gd name="connsiteY11" fmla="*/ 3379809 h 6858001"/>
              <a:gd name="connsiteX12" fmla="*/ 1318596 w 9362184"/>
              <a:gd name="connsiteY12" fmla="*/ 179496 h 6858001"/>
              <a:gd name="connsiteX13" fmla="*/ 1497046 w 9362184"/>
              <a:gd name="connsiteY13" fmla="*/ 1 h 6858001"/>
              <a:gd name="connsiteX14" fmla="*/ 4623052 w 9362184"/>
              <a:gd name="connsiteY14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362184" h="6858001">
                <a:moveTo>
                  <a:pt x="4623052" y="0"/>
                </a:moveTo>
                <a:lnTo>
                  <a:pt x="8341895" y="0"/>
                </a:lnTo>
                <a:lnTo>
                  <a:pt x="8341895" y="1"/>
                </a:lnTo>
                <a:lnTo>
                  <a:pt x="9362184" y="1"/>
                </a:lnTo>
                <a:lnTo>
                  <a:pt x="9362184" y="6858001"/>
                </a:lnTo>
                <a:lnTo>
                  <a:pt x="8333484" y="6858001"/>
                </a:lnTo>
                <a:lnTo>
                  <a:pt x="8333484" y="6858000"/>
                </a:lnTo>
                <a:lnTo>
                  <a:pt x="5425319" y="6858000"/>
                </a:lnTo>
                <a:lnTo>
                  <a:pt x="5425319" y="6858001"/>
                </a:lnTo>
                <a:lnTo>
                  <a:pt x="1604398" y="6858001"/>
                </a:lnTo>
                <a:lnTo>
                  <a:pt x="1500090" y="6762677"/>
                </a:lnTo>
                <a:cubicBezTo>
                  <a:pt x="568059" y="5869200"/>
                  <a:pt x="0" y="4682305"/>
                  <a:pt x="0" y="3379809"/>
                </a:cubicBezTo>
                <a:cubicBezTo>
                  <a:pt x="0" y="2164147"/>
                  <a:pt x="494842" y="1049185"/>
                  <a:pt x="1318596" y="179496"/>
                </a:cubicBezTo>
                <a:lnTo>
                  <a:pt x="1497046" y="1"/>
                </a:lnTo>
                <a:lnTo>
                  <a:pt x="4623052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C5DFDC-00CA-159B-F55D-76191594BCD6}"/>
              </a:ext>
            </a:extLst>
          </p:cNvPr>
          <p:cNvSpPr/>
          <p:nvPr userDrawn="1"/>
        </p:nvSpPr>
        <p:spPr>
          <a:xfrm>
            <a:off x="1066801" y="1166148"/>
            <a:ext cx="3521241" cy="4707418"/>
          </a:xfrm>
          <a:prstGeom prst="roundRect">
            <a:avLst>
              <a:gd name="adj" fmla="val 4144"/>
            </a:avLst>
          </a:pr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49681" y="1299411"/>
            <a:ext cx="3160273" cy="4392442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40090" y="1524001"/>
            <a:ext cx="6102231" cy="402656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C81E2B4B-8233-D436-7E9C-5CAB668B8E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554503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2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B604F07-1049-9FFB-F08C-303B12E8D779}"/>
              </a:ext>
            </a:extLst>
          </p:cNvPr>
          <p:cNvSpPr/>
          <p:nvPr userDrawn="1"/>
        </p:nvSpPr>
        <p:spPr>
          <a:xfrm>
            <a:off x="1066801" y="1166148"/>
            <a:ext cx="4451683" cy="4707418"/>
          </a:xfrm>
          <a:prstGeom prst="roundRect">
            <a:avLst>
              <a:gd name="adj" fmla="val 2881"/>
            </a:avLst>
          </a:pr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FC383E-BCBE-B5DE-9366-7B52031F35F2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CB9BA35-FA27-6853-1417-D54FE9080E9F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23CEEE-712B-15C9-0BC1-073920FAF7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9681" y="1299411"/>
            <a:ext cx="3160273" cy="4392442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950DEF5-5B32-90CC-9CEA-1B3020C083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Clr>
                <a:schemeClr val="tx2"/>
              </a:buClr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7847097-095F-5F9A-871A-5C73B6BC47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4497306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3">
    <p:bg>
      <p:bgPr>
        <a:gradFill>
          <a:gsLst>
            <a:gs pos="95000">
              <a:srgbClr val="004D7C"/>
            </a:gs>
            <a:gs pos="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D7CCE5B-6DDF-3F80-6D82-F0F7CA23BF82}"/>
              </a:ext>
            </a:extLst>
          </p:cNvPr>
          <p:cNvSpPr/>
          <p:nvPr userDrawn="1"/>
        </p:nvSpPr>
        <p:spPr>
          <a:xfrm>
            <a:off x="1066801" y="1166148"/>
            <a:ext cx="4524531" cy="4707418"/>
          </a:xfrm>
          <a:prstGeom prst="roundRect">
            <a:avLst>
              <a:gd name="adj" fmla="val 3618"/>
            </a:avLst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5AD588-8929-FA08-D3E0-16BF438B8055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9D03E0-ED17-CAF4-B33A-503A99D8A248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gradFill>
            <a:gsLst>
              <a:gs pos="100000">
                <a:srgbClr val="022840"/>
              </a:gs>
              <a:gs pos="0">
                <a:srgbClr val="004D7C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5E0538B-993D-1946-F576-917BDA970A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EEF"/>
              </a:buClr>
              <a:buFont typeface="Arial" panose="020B0604020202020204" pitchFamily="34" charset="0"/>
              <a:buChar char="•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438A380-5A9C-BB06-7086-EDC3E329E0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6576" y="1331495"/>
            <a:ext cx="3160273" cy="4360358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rgbClr val="0519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62C8108C-164C-6437-DA78-CBF4D2023B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3296788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4">
    <p:bg>
      <p:bgPr>
        <a:gradFill>
          <a:gsLst>
            <a:gs pos="0">
              <a:schemeClr val="tx2"/>
            </a:gs>
            <a:gs pos="100000">
              <a:srgbClr val="00558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BB2D45-63B7-2E9A-3EFB-E821C6736418}"/>
              </a:ext>
            </a:extLst>
          </p:cNvPr>
          <p:cNvSpPr/>
          <p:nvPr userDrawn="1"/>
        </p:nvSpPr>
        <p:spPr>
          <a:xfrm>
            <a:off x="1066801" y="1166148"/>
            <a:ext cx="4524531" cy="4707418"/>
          </a:xfrm>
          <a:prstGeom prst="roundRect">
            <a:avLst>
              <a:gd name="adj" fmla="val 3159"/>
            </a:avLst>
          </a:prstGeom>
          <a:gradFill>
            <a:gsLst>
              <a:gs pos="100000">
                <a:srgbClr val="022840"/>
              </a:gs>
              <a:gs pos="0">
                <a:srgbClr val="004D7C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BECED4E-23A7-EC8D-93AA-FD215E302E8A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90C25-C446-42C6-149C-827C1A045AEE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76576" y="1331495"/>
            <a:ext cx="3160273" cy="4360358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Clr>
                <a:schemeClr val="tx2"/>
              </a:buClr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B680FB66-7D3F-D835-CC37-3D04177465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6464209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Photo 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F8CFBB4B-EFB4-05E4-9ECE-3D72D30811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1" y="6510583"/>
            <a:ext cx="4533900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C55FB99-A25B-5759-6F36-6B1C3DC0D0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6802" y="502920"/>
            <a:ext cx="4533900" cy="588183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0905857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Photo 2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5B430FC2-A68A-928B-9674-FC20BDEE9D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1" y="6510583"/>
            <a:ext cx="4533900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81F636B-0A55-384D-1016-0AE7066ED8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6802" y="502920"/>
            <a:ext cx="4533900" cy="588183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21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hoto 1">
    <p:bg>
      <p:bgPr>
        <a:gradFill>
          <a:gsLst>
            <a:gs pos="1700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265496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2EF17C6-81A0-5361-DE1A-E8EC6FA425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803801"/>
            <a:ext cx="10058400" cy="3444599"/>
          </a:xfrm>
        </p:spPr>
        <p:txBody>
          <a:bodyPr rIns="0" anchor="ctr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30C3B7-5CDB-DA73-ACB9-7EE2896155DC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0DDD70E-57BE-6292-85BA-66FD969093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4134603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hoto 2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A8CA733-8A21-D9F5-DE69-6BC681A83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803801"/>
            <a:ext cx="10058400" cy="3444599"/>
          </a:xfrm>
        </p:spPr>
        <p:txBody>
          <a:bodyPr rIns="0" anchor="ctr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21438F-7780-857B-E820-B5F2DE1200B1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ACEA9062-00FF-C7C6-8AC2-E9A8D481CF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C31CB872-2CCD-7640-37B1-3C90262E9A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265496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751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Long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0930EEB-95FE-DA5E-C25A-94B0A9E8A776}"/>
              </a:ext>
            </a:extLst>
          </p:cNvPr>
          <p:cNvSpPr/>
          <p:nvPr userDrawn="1"/>
        </p:nvSpPr>
        <p:spPr>
          <a:xfrm>
            <a:off x="1258167" y="1601750"/>
            <a:ext cx="9959239" cy="4831081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90C25-C446-42C6-149C-827C1A045AEE}"/>
              </a:ext>
            </a:extLst>
          </p:cNvPr>
          <p:cNvSpPr/>
          <p:nvPr userDrawn="1"/>
        </p:nvSpPr>
        <p:spPr>
          <a:xfrm>
            <a:off x="1028702" y="1523999"/>
            <a:ext cx="10096500" cy="4831081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9681" y="1790699"/>
            <a:ext cx="9692641" cy="4411981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582CA"/>
              </a:buClr>
              <a:buFont typeface="+mj-lt"/>
              <a:buAutoNum type="arabicPeriod"/>
              <a:defRPr sz="2800">
                <a:solidFill>
                  <a:srgbClr val="1112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Text,</a:t>
            </a:r>
          </a:p>
          <a:p>
            <a:r>
              <a:rPr lang="en-US"/>
              <a:t>Numbered or bulleted</a:t>
            </a:r>
          </a:p>
          <a:p>
            <a:r>
              <a:rPr lang="en-US"/>
              <a:t>List</a:t>
            </a:r>
          </a:p>
          <a:p>
            <a:r>
              <a:rPr lang="en-US"/>
              <a:t>Goes</a:t>
            </a:r>
          </a:p>
          <a:p>
            <a:r>
              <a:rPr lang="en-US"/>
              <a:t>Here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963E213-E97B-DD68-914D-3A93C108FE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42557721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Long 2">
    <p:bg>
      <p:bgPr>
        <a:gradFill>
          <a:gsLst>
            <a:gs pos="100000">
              <a:srgbClr val="005589"/>
            </a:gs>
            <a:gs pos="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6523D8-BE11-4DFE-0B07-C950F814D9F5}"/>
              </a:ext>
            </a:extLst>
          </p:cNvPr>
          <p:cNvSpPr/>
          <p:nvPr userDrawn="1"/>
        </p:nvSpPr>
        <p:spPr>
          <a:xfrm>
            <a:off x="1258167" y="1601750"/>
            <a:ext cx="9959239" cy="4831081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87CC9C6-D8E4-6AC8-B09D-67B35115CC9D}"/>
              </a:ext>
            </a:extLst>
          </p:cNvPr>
          <p:cNvSpPr/>
          <p:nvPr userDrawn="1"/>
        </p:nvSpPr>
        <p:spPr>
          <a:xfrm>
            <a:off x="1028702" y="1523999"/>
            <a:ext cx="10096500" cy="4831081"/>
          </a:xfrm>
          <a:prstGeom prst="roundRect">
            <a:avLst>
              <a:gd name="adj" fmla="val 2647"/>
            </a:avLst>
          </a:prstGeom>
          <a:gradFill>
            <a:gsLst>
              <a:gs pos="100000">
                <a:srgbClr val="022840"/>
              </a:gs>
              <a:gs pos="0">
                <a:srgbClr val="051923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9681" y="1790699"/>
            <a:ext cx="9692641" cy="4411981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EEF"/>
              </a:buClr>
              <a:buFont typeface="+mj-lt"/>
              <a:buAutoNum type="arabicPeriod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E244301-1EBF-8164-E505-5F356B1A46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5430141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gradFill>
          <a:gsLst>
            <a:gs pos="11000">
              <a:srgbClr val="0582CA"/>
            </a:gs>
            <a:gs pos="91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DE1F2D6-0DA6-5B1C-5938-85CDB2DE1136}"/>
              </a:ext>
            </a:extLst>
          </p:cNvPr>
          <p:cNvSpPr/>
          <p:nvPr userDrawn="1"/>
        </p:nvSpPr>
        <p:spPr>
          <a:xfrm>
            <a:off x="1243443" y="1570528"/>
            <a:ext cx="9959239" cy="4857957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Map Title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D8CA2E-01A5-AB93-2BD0-59923FA845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C311D59-C29D-D80C-7CBF-4D3FBD0BC9F0}"/>
              </a:ext>
            </a:extLst>
          </p:cNvPr>
          <p:cNvSpPr/>
          <p:nvPr userDrawn="1"/>
        </p:nvSpPr>
        <p:spPr>
          <a:xfrm>
            <a:off x="1028702" y="1430170"/>
            <a:ext cx="10096500" cy="4924911"/>
          </a:xfrm>
          <a:prstGeom prst="roundRect">
            <a:avLst>
              <a:gd name="adj" fmla="val 264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7CC10C-93A7-A23F-FC5E-4EE4C3E7EA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06038" y="1546160"/>
            <a:ext cx="9379924" cy="46781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44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 2x2">
    <p:bg>
      <p:bgPr>
        <a:gradFill>
          <a:gsLst>
            <a:gs pos="44000">
              <a:srgbClr val="005C94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005C9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DF98822-46DD-3B4B-BBF0-B7C77DAF0C98}"/>
              </a:ext>
            </a:extLst>
          </p:cNvPr>
          <p:cNvSpPr/>
          <p:nvPr userDrawn="1"/>
        </p:nvSpPr>
        <p:spPr>
          <a:xfrm flipH="1">
            <a:off x="0" y="0"/>
            <a:ext cx="10988842" cy="6858001"/>
          </a:xfrm>
          <a:custGeom>
            <a:avLst/>
            <a:gdLst>
              <a:gd name="connsiteX0" fmla="*/ 10988842 w 10988842"/>
              <a:gd name="connsiteY0" fmla="*/ 0 h 6858001"/>
              <a:gd name="connsiteX1" fmla="*/ 7106654 w 10988842"/>
              <a:gd name="connsiteY1" fmla="*/ 0 h 6858001"/>
              <a:gd name="connsiteX2" fmla="*/ 7026442 w 10988842"/>
              <a:gd name="connsiteY2" fmla="*/ 0 h 6858001"/>
              <a:gd name="connsiteX3" fmla="*/ 5155588 w 10988842"/>
              <a:gd name="connsiteY3" fmla="*/ 0 h 6858001"/>
              <a:gd name="connsiteX4" fmla="*/ 5055347 w 10988842"/>
              <a:gd name="connsiteY4" fmla="*/ 0 h 6858001"/>
              <a:gd name="connsiteX5" fmla="*/ 2857211 w 10988842"/>
              <a:gd name="connsiteY5" fmla="*/ 0 h 6858001"/>
              <a:gd name="connsiteX6" fmla="*/ 2857211 w 10988842"/>
              <a:gd name="connsiteY6" fmla="*/ 1 h 6858001"/>
              <a:gd name="connsiteX7" fmla="*/ 925228 w 10988842"/>
              <a:gd name="connsiteY7" fmla="*/ 1 h 6858001"/>
              <a:gd name="connsiteX8" fmla="*/ 814939 w 10988842"/>
              <a:gd name="connsiteY8" fmla="*/ 179496 h 6858001"/>
              <a:gd name="connsiteX9" fmla="*/ 0 w 10988842"/>
              <a:gd name="connsiteY9" fmla="*/ 3379809 h 6858001"/>
              <a:gd name="connsiteX10" fmla="*/ 927109 w 10988842"/>
              <a:gd name="connsiteY10" fmla="*/ 6762677 h 6858001"/>
              <a:gd name="connsiteX11" fmla="*/ 991575 w 10988842"/>
              <a:gd name="connsiteY11" fmla="*/ 6858001 h 6858001"/>
              <a:gd name="connsiteX12" fmla="*/ 3353040 w 10988842"/>
              <a:gd name="connsiteY12" fmla="*/ 6858001 h 6858001"/>
              <a:gd name="connsiteX13" fmla="*/ 3353040 w 10988842"/>
              <a:gd name="connsiteY13" fmla="*/ 6858000 h 6858001"/>
              <a:gd name="connsiteX14" fmla="*/ 5055347 w 10988842"/>
              <a:gd name="connsiteY14" fmla="*/ 6858000 h 6858001"/>
              <a:gd name="connsiteX15" fmla="*/ 5155588 w 10988842"/>
              <a:gd name="connsiteY15" fmla="*/ 6858000 h 6858001"/>
              <a:gd name="connsiteX16" fmla="*/ 7026442 w 10988842"/>
              <a:gd name="connsiteY16" fmla="*/ 6858000 h 6858001"/>
              <a:gd name="connsiteX17" fmla="*/ 7106654 w 10988842"/>
              <a:gd name="connsiteY17" fmla="*/ 6858000 h 6858001"/>
              <a:gd name="connsiteX18" fmla="*/ 10988842 w 10988842"/>
              <a:gd name="connsiteY18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988842" h="6858001">
                <a:moveTo>
                  <a:pt x="10988842" y="0"/>
                </a:moveTo>
                <a:lnTo>
                  <a:pt x="7106654" y="0"/>
                </a:lnTo>
                <a:lnTo>
                  <a:pt x="7026442" y="0"/>
                </a:lnTo>
                <a:lnTo>
                  <a:pt x="5155588" y="0"/>
                </a:lnTo>
                <a:lnTo>
                  <a:pt x="5055347" y="0"/>
                </a:lnTo>
                <a:lnTo>
                  <a:pt x="2857211" y="0"/>
                </a:lnTo>
                <a:lnTo>
                  <a:pt x="2857211" y="1"/>
                </a:lnTo>
                <a:lnTo>
                  <a:pt x="925228" y="1"/>
                </a:lnTo>
                <a:lnTo>
                  <a:pt x="814939" y="179496"/>
                </a:lnTo>
                <a:cubicBezTo>
                  <a:pt x="305830" y="1049185"/>
                  <a:pt x="0" y="2164147"/>
                  <a:pt x="0" y="3379809"/>
                </a:cubicBezTo>
                <a:cubicBezTo>
                  <a:pt x="0" y="4682305"/>
                  <a:pt x="351081" y="5869200"/>
                  <a:pt x="927109" y="6762677"/>
                </a:cubicBezTo>
                <a:lnTo>
                  <a:pt x="991575" y="6858001"/>
                </a:lnTo>
                <a:lnTo>
                  <a:pt x="3353040" y="6858001"/>
                </a:lnTo>
                <a:lnTo>
                  <a:pt x="3353040" y="6858000"/>
                </a:lnTo>
                <a:lnTo>
                  <a:pt x="5055347" y="6858000"/>
                </a:lnTo>
                <a:lnTo>
                  <a:pt x="5155588" y="6858000"/>
                </a:lnTo>
                <a:lnTo>
                  <a:pt x="7026442" y="6858000"/>
                </a:lnTo>
                <a:lnTo>
                  <a:pt x="7106654" y="6858000"/>
                </a:lnTo>
                <a:lnTo>
                  <a:pt x="10988842" y="6858000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AAFAD0-036C-E6CE-5D51-7924BD4AD9BF}"/>
              </a:ext>
            </a:extLst>
          </p:cNvPr>
          <p:cNvSpPr/>
          <p:nvPr userDrawn="1"/>
        </p:nvSpPr>
        <p:spPr>
          <a:xfrm>
            <a:off x="5224515" y="751610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805361B-4CA7-ADCB-6872-2635D5C3EE36}"/>
              </a:ext>
            </a:extLst>
          </p:cNvPr>
          <p:cNvSpPr/>
          <p:nvPr userDrawn="1"/>
        </p:nvSpPr>
        <p:spPr>
          <a:xfrm>
            <a:off x="1191376" y="751609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C8BF1EC-0482-89A6-D0EF-D9B8F4E181A2}"/>
              </a:ext>
            </a:extLst>
          </p:cNvPr>
          <p:cNvSpPr/>
          <p:nvPr userDrawn="1"/>
        </p:nvSpPr>
        <p:spPr>
          <a:xfrm>
            <a:off x="5224515" y="3453735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FAA26D8-B95B-03F1-54A3-A3C324B571FB}"/>
              </a:ext>
            </a:extLst>
          </p:cNvPr>
          <p:cNvSpPr/>
          <p:nvPr userDrawn="1"/>
        </p:nvSpPr>
        <p:spPr>
          <a:xfrm>
            <a:off x="1191376" y="3453734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3220EC10-A907-E427-6F5E-C1AB6AEF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8877175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1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3;p44">
            <a:extLst>
              <a:ext uri="{FF2B5EF4-FFF2-40B4-BE49-F238E27FC236}">
                <a16:creationId xmlns:a16="http://schemas.microsoft.com/office/drawing/2014/main" id="{664C5DC9-0510-7D21-530D-537270E44D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1" y="2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4;p44">
            <a:extLst>
              <a:ext uri="{FF2B5EF4-FFF2-40B4-BE49-F238E27FC236}">
                <a16:creationId xmlns:a16="http://schemas.microsoft.com/office/drawing/2014/main" id="{6D8B26E3-DF43-FFD9-D8BF-06CBF0941503}"/>
              </a:ext>
            </a:extLst>
          </p:cNvPr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8053696-BA29-3528-3487-AFB507500D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3233" y="2703019"/>
            <a:ext cx="6146800" cy="87933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1858F1B-51A1-AFC7-D4B6-0561BC600D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233" y="3582355"/>
            <a:ext cx="6146800" cy="494027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984BCA-7BD0-1324-38E9-D340658BFA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3233" y="4095988"/>
            <a:ext cx="6146800" cy="497845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4D220C-6221-F7DC-9A99-10E41B449B9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91968" y="2420305"/>
            <a:ext cx="2233933" cy="2451100"/>
          </a:xfrm>
        </p:spPr>
        <p:txBody>
          <a:bodyPr/>
          <a:lstStyle>
            <a:lvl1pPr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Add vertical blue and white KCM logo here.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812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2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8053696-BA29-3528-3487-AFB507500D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3233" y="2703019"/>
            <a:ext cx="6146800" cy="87933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1858F1B-51A1-AFC7-D4B6-0561BC600D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233" y="3582355"/>
            <a:ext cx="6146800" cy="494027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984BCA-7BD0-1324-38E9-D340658BFA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3233" y="4095988"/>
            <a:ext cx="6146800" cy="497845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4D220C-6221-F7DC-9A99-10E41B449B9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91968" y="2420305"/>
            <a:ext cx="2233933" cy="2451100"/>
          </a:xfrm>
        </p:spPr>
        <p:txBody>
          <a:bodyPr/>
          <a:lstStyle>
            <a:lvl1pPr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Add vertical blue and white KCM logo here. </a:t>
            </a:r>
          </a:p>
          <a:p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A2256F6-6D26-2ADF-82ED-B80F73A5DC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4762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layer. Arrange &gt; send to back. Add a square transparent overlay on top of photo with color #003554. Delete this text box when done.</a:t>
            </a:r>
          </a:p>
        </p:txBody>
      </p:sp>
    </p:spTree>
    <p:extLst>
      <p:ext uri="{BB962C8B-B14F-4D97-AF65-F5344CB8AC3E}">
        <p14:creationId xmlns:p14="http://schemas.microsoft.com/office/powerpoint/2010/main" val="13962589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3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3;p44">
            <a:extLst>
              <a:ext uri="{FF2B5EF4-FFF2-40B4-BE49-F238E27FC236}">
                <a16:creationId xmlns:a16="http://schemas.microsoft.com/office/drawing/2014/main" id="{34612AEB-DD7C-EF34-8D80-468CCB7FC6F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2004" cy="56063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74;p44">
            <a:extLst>
              <a:ext uri="{FF2B5EF4-FFF2-40B4-BE49-F238E27FC236}">
                <a16:creationId xmlns:a16="http://schemas.microsoft.com/office/drawing/2014/main" id="{E6EA7A32-EAA6-1885-1CE7-A9CF147C67F6}"/>
              </a:ext>
            </a:extLst>
          </p:cNvPr>
          <p:cNvSpPr/>
          <p:nvPr userDrawn="1"/>
        </p:nvSpPr>
        <p:spPr>
          <a:xfrm>
            <a:off x="-2" y="0"/>
            <a:ext cx="12192004" cy="5606321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DD6F23-FF07-4D82-BCC7-B5F1F82F5245}"/>
              </a:ext>
            </a:extLst>
          </p:cNvPr>
          <p:cNvSpPr/>
          <p:nvPr userDrawn="1"/>
        </p:nvSpPr>
        <p:spPr>
          <a:xfrm>
            <a:off x="0" y="5606322"/>
            <a:ext cx="12192000" cy="125167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8A16E8A-A8ED-F509-37EF-F36D408DC0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2600" y="3281432"/>
            <a:ext cx="61468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31BC9DE-E450-A42F-56FF-BD347F840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2600" y="4160769"/>
            <a:ext cx="61468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00813-F5E9-5066-5C30-280AE37F7D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591361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pic>
        <p:nvPicPr>
          <p:cNvPr id="2" name="Google Shape;146;p40">
            <a:extLst>
              <a:ext uri="{FF2B5EF4-FFF2-40B4-BE49-F238E27FC236}">
                <a16:creationId xmlns:a16="http://schemas.microsoft.com/office/drawing/2014/main" id="{7AEA150A-698C-FFE7-1B85-DE5465E2D8C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4765" y="1420511"/>
            <a:ext cx="6664634" cy="106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38107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4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DD6F23-FF07-4D82-BCC7-B5F1F82F5245}"/>
              </a:ext>
            </a:extLst>
          </p:cNvPr>
          <p:cNvSpPr/>
          <p:nvPr userDrawn="1"/>
        </p:nvSpPr>
        <p:spPr>
          <a:xfrm>
            <a:off x="0" y="5606322"/>
            <a:ext cx="12192000" cy="125167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8A16E8A-A8ED-F509-37EF-F36D408DC0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2600" y="3281432"/>
            <a:ext cx="61468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31BC9DE-E450-A42F-56FF-BD347F840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2600" y="4160769"/>
            <a:ext cx="61468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00813-F5E9-5066-5C30-280AE37F7D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591361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1DFF837-BC23-7A06-8BB4-75407B1232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4762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 within this area. Arrange &gt; send to back. Add a square transparent overlay on top of photo with color #003554. Delete this text box when done.</a:t>
            </a:r>
          </a:p>
        </p:txBody>
      </p:sp>
      <p:pic>
        <p:nvPicPr>
          <p:cNvPr id="2" name="Google Shape;146;p40">
            <a:extLst>
              <a:ext uri="{FF2B5EF4-FFF2-40B4-BE49-F238E27FC236}">
                <a16:creationId xmlns:a16="http://schemas.microsoft.com/office/drawing/2014/main" id="{5E3C0104-C518-7233-1709-6623919301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4765" y="1420511"/>
            <a:ext cx="6664634" cy="106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2266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1">
    <p:bg>
      <p:bgPr>
        <a:gradFill>
          <a:gsLst>
            <a:gs pos="0">
              <a:schemeClr val="tx2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F4F69E-3816-C1E8-AE62-39B0D1256F49}"/>
              </a:ext>
            </a:extLst>
          </p:cNvPr>
          <p:cNvSpPr/>
          <p:nvPr userDrawn="1"/>
        </p:nvSpPr>
        <p:spPr>
          <a:xfrm>
            <a:off x="0" y="5778501"/>
            <a:ext cx="12192000" cy="1079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6" name="Google Shape;173;p44">
            <a:extLst>
              <a:ext uri="{FF2B5EF4-FFF2-40B4-BE49-F238E27FC236}">
                <a16:creationId xmlns:a16="http://schemas.microsoft.com/office/drawing/2014/main" id="{D4A26D81-8892-5A21-8174-49952AEBD10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2004" cy="5778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4;p44">
            <a:extLst>
              <a:ext uri="{FF2B5EF4-FFF2-40B4-BE49-F238E27FC236}">
                <a16:creationId xmlns:a16="http://schemas.microsoft.com/office/drawing/2014/main" id="{F07B0FD2-5BA1-7DF4-C3C2-EEBBE2D5D008}"/>
              </a:ext>
            </a:extLst>
          </p:cNvPr>
          <p:cNvSpPr/>
          <p:nvPr userDrawn="1"/>
        </p:nvSpPr>
        <p:spPr>
          <a:xfrm>
            <a:off x="0" y="1"/>
            <a:ext cx="12192000" cy="57784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7E344539-9206-713A-DA44-740206C68C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A5E4070E-4A41-273D-7C09-0E7F8CFFAA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D173292A-2086-A475-1CFB-6367BC0E9A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5A19AB1-88AE-0FC2-1E9A-5851945CB9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CE475CC-324F-C7A8-020F-6C9D029A8D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</p:spTree>
    <p:extLst>
      <p:ext uri="{BB962C8B-B14F-4D97-AF65-F5344CB8AC3E}">
        <p14:creationId xmlns:p14="http://schemas.microsoft.com/office/powerpoint/2010/main" val="35703777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2">
    <p:bg>
      <p:bgPr>
        <a:gradFill>
          <a:gsLst>
            <a:gs pos="0">
              <a:schemeClr val="tx2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73;p44">
            <a:extLst>
              <a:ext uri="{FF2B5EF4-FFF2-40B4-BE49-F238E27FC236}">
                <a16:creationId xmlns:a16="http://schemas.microsoft.com/office/drawing/2014/main" id="{D4A26D81-8892-5A21-8174-49952AEBD10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4;p44">
            <a:extLst>
              <a:ext uri="{FF2B5EF4-FFF2-40B4-BE49-F238E27FC236}">
                <a16:creationId xmlns:a16="http://schemas.microsoft.com/office/drawing/2014/main" id="{F07B0FD2-5BA1-7DF4-C3C2-EEBBE2D5D0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6E939EFF-6873-98C3-0E32-451DAC85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5ACE952-8B9D-D052-879C-9D1640FFF9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C022E7E-0195-45C2-A8EB-0E65610822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556FD4F-A1E6-9DD9-225E-B005A3C425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96942397-2181-A13A-0092-B64D426B5B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</p:spTree>
    <p:extLst>
      <p:ext uri="{BB962C8B-B14F-4D97-AF65-F5344CB8AC3E}">
        <p14:creationId xmlns:p14="http://schemas.microsoft.com/office/powerpoint/2010/main" val="3078514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3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0EE7585-8E95-64EC-2BDB-4A03539535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0" y="231820"/>
            <a:ext cx="8915120" cy="494027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 within this area. Arrange &gt; send to back. Add a square transparent overlay on top of photo with color #003554. Delete this text box when done.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FBA604-9E65-2EE7-F2E8-195F846BC5B9}"/>
              </a:ext>
            </a:extLst>
          </p:cNvPr>
          <p:cNvSpPr/>
          <p:nvPr userDrawn="1"/>
        </p:nvSpPr>
        <p:spPr>
          <a:xfrm>
            <a:off x="0" y="5778501"/>
            <a:ext cx="12192000" cy="1079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56533A4-9825-5E27-ABCF-EA912A7F5E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5BD98D-B87D-C591-4AE9-99C73F7513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A74094-87B0-DFD3-84BA-CA17461BE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AB878D3-24C9-4274-0808-C9E5ABBA8A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6F698767-AB19-372E-1C39-55CAF19D04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</p:spTree>
    <p:extLst>
      <p:ext uri="{BB962C8B-B14F-4D97-AF65-F5344CB8AC3E}">
        <p14:creationId xmlns:p14="http://schemas.microsoft.com/office/powerpoint/2010/main" val="3776137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4">
    <p:bg>
      <p:bgPr>
        <a:gradFill>
          <a:gsLst>
            <a:gs pos="100000">
              <a:schemeClr val="tx2"/>
            </a:gs>
            <a:gs pos="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DB05E0A-BBB3-2AC1-4FCC-41B0F0FC7B78}"/>
              </a:ext>
            </a:extLst>
          </p:cNvPr>
          <p:cNvSpPr/>
          <p:nvPr userDrawn="1"/>
        </p:nvSpPr>
        <p:spPr>
          <a:xfrm>
            <a:off x="-124992" y="4514422"/>
            <a:ext cx="5868474" cy="1644332"/>
          </a:xfrm>
          <a:custGeom>
            <a:avLst/>
            <a:gdLst>
              <a:gd name="connsiteX0" fmla="*/ 0 w 5567018"/>
              <a:gd name="connsiteY0" fmla="*/ 0 h 1644332"/>
              <a:gd name="connsiteX1" fmla="*/ 5455878 w 5567018"/>
              <a:gd name="connsiteY1" fmla="*/ 0 h 1644332"/>
              <a:gd name="connsiteX2" fmla="*/ 5567018 w 5567018"/>
              <a:gd name="connsiteY2" fmla="*/ 111140 h 1644332"/>
              <a:gd name="connsiteX3" fmla="*/ 5567018 w 5567018"/>
              <a:gd name="connsiteY3" fmla="*/ 1533192 h 1644332"/>
              <a:gd name="connsiteX4" fmla="*/ 5455878 w 5567018"/>
              <a:gd name="connsiteY4" fmla="*/ 1644332 h 1644332"/>
              <a:gd name="connsiteX5" fmla="*/ 0 w 5567018"/>
              <a:gd name="connsiteY5" fmla="*/ 1644332 h 164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7018" h="1644332">
                <a:moveTo>
                  <a:pt x="0" y="0"/>
                </a:moveTo>
                <a:lnTo>
                  <a:pt x="5455878" y="0"/>
                </a:lnTo>
                <a:cubicBezTo>
                  <a:pt x="5517259" y="0"/>
                  <a:pt x="5567018" y="49759"/>
                  <a:pt x="5567018" y="111140"/>
                </a:cubicBezTo>
                <a:lnTo>
                  <a:pt x="5567018" y="1533192"/>
                </a:lnTo>
                <a:cubicBezTo>
                  <a:pt x="5567018" y="1594573"/>
                  <a:pt x="5517259" y="1644332"/>
                  <a:pt x="5455878" y="1644332"/>
                </a:cubicBezTo>
                <a:lnTo>
                  <a:pt x="0" y="1644332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564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5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DB05E0A-BBB3-2AC1-4FCC-41B0F0FC7B78}"/>
              </a:ext>
            </a:extLst>
          </p:cNvPr>
          <p:cNvSpPr/>
          <p:nvPr userDrawn="1"/>
        </p:nvSpPr>
        <p:spPr>
          <a:xfrm>
            <a:off x="-124992" y="4514422"/>
            <a:ext cx="5868474" cy="1644332"/>
          </a:xfrm>
          <a:custGeom>
            <a:avLst/>
            <a:gdLst>
              <a:gd name="connsiteX0" fmla="*/ 0 w 5567018"/>
              <a:gd name="connsiteY0" fmla="*/ 0 h 1644332"/>
              <a:gd name="connsiteX1" fmla="*/ 5455878 w 5567018"/>
              <a:gd name="connsiteY1" fmla="*/ 0 h 1644332"/>
              <a:gd name="connsiteX2" fmla="*/ 5567018 w 5567018"/>
              <a:gd name="connsiteY2" fmla="*/ 111140 h 1644332"/>
              <a:gd name="connsiteX3" fmla="*/ 5567018 w 5567018"/>
              <a:gd name="connsiteY3" fmla="*/ 1533192 h 1644332"/>
              <a:gd name="connsiteX4" fmla="*/ 5455878 w 5567018"/>
              <a:gd name="connsiteY4" fmla="*/ 1644332 h 1644332"/>
              <a:gd name="connsiteX5" fmla="*/ 0 w 5567018"/>
              <a:gd name="connsiteY5" fmla="*/ 1644332 h 164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7018" h="1644332">
                <a:moveTo>
                  <a:pt x="0" y="0"/>
                </a:moveTo>
                <a:lnTo>
                  <a:pt x="5455878" y="0"/>
                </a:lnTo>
                <a:cubicBezTo>
                  <a:pt x="5517259" y="0"/>
                  <a:pt x="5567018" y="49759"/>
                  <a:pt x="5567018" y="111140"/>
                </a:cubicBezTo>
                <a:lnTo>
                  <a:pt x="5567018" y="1533192"/>
                </a:lnTo>
                <a:cubicBezTo>
                  <a:pt x="5567018" y="1594573"/>
                  <a:pt x="5517259" y="1644332"/>
                  <a:pt x="5455878" y="1644332"/>
                </a:cubicBezTo>
                <a:lnTo>
                  <a:pt x="0" y="1644332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462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6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FAB158F-DEB8-5650-FB21-26052F2CE1B3}"/>
              </a:ext>
            </a:extLst>
          </p:cNvPr>
          <p:cNvSpPr/>
          <p:nvPr userDrawn="1"/>
        </p:nvSpPr>
        <p:spPr>
          <a:xfrm>
            <a:off x="493316" y="1077497"/>
            <a:ext cx="7270733" cy="2951240"/>
          </a:xfrm>
          <a:prstGeom prst="roundRect">
            <a:avLst>
              <a:gd name="adj" fmla="val 58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791FE50-4B80-3187-7900-6F76B8D28298}"/>
              </a:ext>
            </a:extLst>
          </p:cNvPr>
          <p:cNvSpPr/>
          <p:nvPr userDrawn="1"/>
        </p:nvSpPr>
        <p:spPr>
          <a:xfrm>
            <a:off x="405646" y="1155032"/>
            <a:ext cx="7270733" cy="3241142"/>
          </a:xfrm>
          <a:prstGeom prst="roundRect">
            <a:avLst>
              <a:gd name="adj" fmla="val 5828"/>
            </a:avLst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694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7">
    <p:bg>
      <p:bgPr>
        <a:gradFill>
          <a:gsLst>
            <a:gs pos="0">
              <a:srgbClr val="005589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B05ABBB-DAE4-8E34-8B65-C75C4C264537}"/>
              </a:ext>
            </a:extLst>
          </p:cNvPr>
          <p:cNvSpPr/>
          <p:nvPr userDrawn="1"/>
        </p:nvSpPr>
        <p:spPr>
          <a:xfrm flipH="1">
            <a:off x="0" y="-1"/>
            <a:ext cx="7752143" cy="6858001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2284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AF39F29-4D5D-9BC4-7A0A-7CB180509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582BF2C-4BB6-89FA-B084-A18B691BFA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8B63D954-A57F-7A93-3407-457EC3AC3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677DE31-D835-527B-7132-BA5F59B8E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2884" y="3507662"/>
            <a:ext cx="1418064" cy="141806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EB51A4-43B5-D1F4-456B-AC7D01260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056503"/>
            <a:ext cx="4997523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7858F8B-0977-C4FD-0369-2BC771724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137148"/>
            <a:ext cx="3916017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DF9DC4F-5202-2151-9D5F-D9B5375B7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694236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1300917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8">
    <p:bg>
      <p:bgPr>
        <a:gradFill>
          <a:gsLst>
            <a:gs pos="0">
              <a:srgbClr val="005589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228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B05ABBB-DAE4-8E34-8B65-C75C4C264537}"/>
              </a:ext>
            </a:extLst>
          </p:cNvPr>
          <p:cNvSpPr/>
          <p:nvPr userDrawn="1"/>
        </p:nvSpPr>
        <p:spPr>
          <a:xfrm flipH="1">
            <a:off x="0" y="-1"/>
            <a:ext cx="7752143" cy="6858001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AF39F29-4D5D-9BC4-7A0A-7CB180509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582BF2C-4BB6-89FA-B084-A18B691BFA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8B63D954-A57F-7A93-3407-457EC3AC3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677DE31-D835-527B-7132-BA5F59B8E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2884" y="3507662"/>
            <a:ext cx="1418064" cy="141806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EB51A4-43B5-D1F4-456B-AC7D01260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056503"/>
            <a:ext cx="4997523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7858F8B-0977-C4FD-0369-2BC771724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137148"/>
            <a:ext cx="3916017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DF9DC4F-5202-2151-9D5F-D9B5375B7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694236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2340318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9">
    <p:bg>
      <p:bgPr>
        <a:gradFill>
          <a:gsLst>
            <a:gs pos="0">
              <a:schemeClr val="tx2"/>
            </a:gs>
            <a:gs pos="99000">
              <a:srgbClr val="00558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D8FA2A-D1DF-DD89-95F9-02EDCF52B158}"/>
              </a:ext>
            </a:extLst>
          </p:cNvPr>
          <p:cNvSpPr/>
          <p:nvPr userDrawn="1"/>
        </p:nvSpPr>
        <p:spPr>
          <a:xfrm>
            <a:off x="1" y="0"/>
            <a:ext cx="6656295" cy="6858000"/>
          </a:xfrm>
          <a:prstGeom prst="rect">
            <a:avLst/>
          </a:prstGeom>
          <a:gradFill>
            <a:gsLst>
              <a:gs pos="0">
                <a:srgbClr val="022840"/>
              </a:gs>
              <a:gs pos="98000">
                <a:srgbClr val="05192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549EC0-FF4D-D96F-908A-5A8EF954FC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92825" y="2578831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B14C423-903C-2103-A5BF-A0128211B0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1" y="2460311"/>
            <a:ext cx="4607859" cy="1517915"/>
          </a:xfrm>
        </p:spPr>
        <p:txBody>
          <a:bodyPr rIns="91440"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467204E-5EAE-5D62-389A-D6EA53AD82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2722" y="4041287"/>
            <a:ext cx="3916017" cy="494027"/>
          </a:xfrm>
        </p:spPr>
        <p:txBody>
          <a:bodyPr rIns="91440" anchor="ctr">
            <a:normAutofit/>
          </a:bodyPr>
          <a:lstStyle>
            <a:lvl1pPr algn="ctr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1A552CC-15A7-E3F5-5563-E2553BA1FF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195" y="1792268"/>
            <a:ext cx="3403600" cy="376163"/>
          </a:xfrm>
        </p:spPr>
        <p:txBody>
          <a:bodyPr rIns="91440"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06FAE65C-E3F9-9061-E659-ED68C49FD8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6711" y="4680558"/>
            <a:ext cx="2672568" cy="376163"/>
          </a:xfrm>
        </p:spPr>
        <p:txBody>
          <a:bodyPr rIns="0" anchor="ctr">
            <a:noAutofit/>
          </a:bodyPr>
          <a:lstStyle>
            <a:lvl1pPr algn="ctr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2464FF3-E6C1-622B-74A3-D8E57B030D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6711" y="5092402"/>
            <a:ext cx="2672568" cy="376163"/>
          </a:xfrm>
        </p:spPr>
        <p:txBody>
          <a:bodyPr rIns="0" anchor="ctr">
            <a:no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D0D4C78-A1C1-0E8E-40AC-F76045F78D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within this area behind title text. Arrange &gt; send to back. Add a square transparent overlay on top of photo with color #003554. Delete this text box when done.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4904CB8-DEC7-AD89-C350-12B3F4B49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2722" y="4598375"/>
            <a:ext cx="3916017" cy="494027"/>
          </a:xfrm>
        </p:spPr>
        <p:txBody>
          <a:bodyPr rIns="9144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A07644-FEA5-EC3C-2568-B7162B9C8C54}"/>
              </a:ext>
            </a:extLst>
          </p:cNvPr>
          <p:cNvCxnSpPr>
            <a:cxnSpLocks/>
          </p:cNvCxnSpPr>
          <p:nvPr userDrawn="1"/>
        </p:nvCxnSpPr>
        <p:spPr>
          <a:xfrm>
            <a:off x="8237041" y="2213979"/>
            <a:ext cx="241191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2581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10">
    <p:bg>
      <p:bgPr>
        <a:gradFill>
          <a:gsLst>
            <a:gs pos="88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0399-C67A-78EA-3368-C4B20E9A6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3970228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95ABF-5F3F-E4FA-A1B4-E1F64E3DF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4764701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1E33BF-B28A-DA0B-DA49-15B31D4080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8299" y="5342022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44D67CC-1514-EAC7-71F8-49542AE851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06404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30641DC-52C9-E06C-2C6C-420830959D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5829" y="2132628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783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1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9566CE0F-3D9C-6513-DBEE-63388B5B9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06404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0399-C67A-78EA-3368-C4B20E9A6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3970228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95ABF-5F3F-E4FA-A1B4-E1F64E3DF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4764701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1E33BF-B28A-DA0B-DA49-15B31D4080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8299" y="5342022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C309C92-EF97-2C66-F357-00FC25C4EE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5829" y="2132628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625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468" y="6481049"/>
            <a:ext cx="11167533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423253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" y="1070177"/>
            <a:ext cx="10058400" cy="5178225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189" indent="0">
              <a:lnSpc>
                <a:spcPct val="100000"/>
              </a:lnSpc>
              <a:buNone/>
              <a:defRPr sz="1800"/>
            </a:lvl2pPr>
            <a:lvl3pPr marL="914377" indent="0">
              <a:lnSpc>
                <a:spcPct val="100000"/>
              </a:lnSpc>
              <a:buNone/>
              <a:defRPr sz="1800"/>
            </a:lvl3pPr>
            <a:lvl4pPr marL="1371566" indent="0">
              <a:lnSpc>
                <a:spcPct val="100000"/>
              </a:lnSpc>
              <a:buNone/>
              <a:defRPr sz="1800"/>
            </a:lvl4pPr>
            <a:lvl5pPr marL="1828754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/>
              <a:t>Longer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40278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8814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53574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D24EF-6D93-7680-CB1A-BB755000DFB2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61D02-8D6D-9DC2-3488-3515365F0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88720E22-5FB6-1C9C-C536-A6D7186263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0049405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Blue">
    <p:bg>
      <p:bgPr>
        <a:gradFill>
          <a:gsLst>
            <a:gs pos="100000">
              <a:srgbClr val="0582CA"/>
            </a:gs>
            <a:gs pos="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038D7E-1E61-3207-2E39-D745B0F635AD}"/>
              </a:ext>
            </a:extLst>
          </p:cNvPr>
          <p:cNvSpPr/>
          <p:nvPr userDrawn="1"/>
        </p:nvSpPr>
        <p:spPr>
          <a:xfrm>
            <a:off x="7164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53574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61D02-8D6D-9DC2-3488-3515365F0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88720E22-5FB6-1C9C-C536-A6D7186263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891672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9553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gradFill>
          <a:gsLst>
            <a:gs pos="0">
              <a:srgbClr val="0582CA"/>
            </a:gs>
            <a:gs pos="100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8885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asic Dark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3;p44">
            <a:extLst>
              <a:ext uri="{FF2B5EF4-FFF2-40B4-BE49-F238E27FC236}">
                <a16:creationId xmlns:a16="http://schemas.microsoft.com/office/drawing/2014/main" id="{664C5DC9-0510-7D21-530D-537270E44D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1" y="2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4;p44">
            <a:extLst>
              <a:ext uri="{FF2B5EF4-FFF2-40B4-BE49-F238E27FC236}">
                <a16:creationId xmlns:a16="http://schemas.microsoft.com/office/drawing/2014/main" id="{6D8B26E3-DF43-FFD9-D8BF-06CBF0941503}"/>
              </a:ext>
            </a:extLst>
          </p:cNvPr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892270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B2B6B84-7B43-B1E6-BC30-E5663BE7D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516" y="5820289"/>
            <a:ext cx="3030081" cy="42064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FABF26-2350-D2EB-082E-2920E28FE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56318" y="2000007"/>
            <a:ext cx="2530475" cy="252888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8A491D-FB6A-49E7-45AE-A9094CEA5D16}"/>
              </a:ext>
            </a:extLst>
          </p:cNvPr>
          <p:cNvSpPr txBox="1"/>
          <p:nvPr userDrawn="1"/>
        </p:nvSpPr>
        <p:spPr>
          <a:xfrm>
            <a:off x="683387" y="1028700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16CDE-D617-913A-6CA3-8AC2B9421DFF}"/>
              </a:ext>
            </a:extLst>
          </p:cNvPr>
          <p:cNvSpPr txBox="1"/>
          <p:nvPr userDrawn="1"/>
        </p:nvSpPr>
        <p:spPr>
          <a:xfrm>
            <a:off x="683389" y="2778797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16260-B01D-E4D9-4AB0-33B4D2CE71A9}"/>
              </a:ext>
            </a:extLst>
          </p:cNvPr>
          <p:cNvSpPr txBox="1"/>
          <p:nvPr userDrawn="1"/>
        </p:nvSpPr>
        <p:spPr>
          <a:xfrm>
            <a:off x="683386" y="4528894"/>
            <a:ext cx="760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great agents can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  <a:endParaRPr lang="en-US" sz="5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1036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0629B-11B7-0278-2653-C10AC286CC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7263" y="2224726"/>
            <a:ext cx="2415531" cy="21522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511F17-1BFC-13ED-97B1-582073E3D6F1}"/>
              </a:ext>
            </a:extLst>
          </p:cNvPr>
          <p:cNvSpPr txBox="1"/>
          <p:nvPr userDrawn="1"/>
        </p:nvSpPr>
        <p:spPr>
          <a:xfrm>
            <a:off x="683387" y="1028700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2C8212-98F1-C745-D25D-46C9D32C3C3D}"/>
              </a:ext>
            </a:extLst>
          </p:cNvPr>
          <p:cNvSpPr txBox="1"/>
          <p:nvPr userDrawn="1"/>
        </p:nvSpPr>
        <p:spPr>
          <a:xfrm>
            <a:off x="683389" y="2778797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6A0E54-989F-B8B4-724D-85D33EB29AE4}"/>
              </a:ext>
            </a:extLst>
          </p:cNvPr>
          <p:cNvSpPr txBox="1"/>
          <p:nvPr userDrawn="1"/>
        </p:nvSpPr>
        <p:spPr>
          <a:xfrm>
            <a:off x="683386" y="4528894"/>
            <a:ext cx="760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great agents can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  <a:endParaRPr lang="en-US" sz="5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059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1">
    <p:bg>
      <p:bgPr>
        <a:gradFill>
          <a:gsLst>
            <a:gs pos="0">
              <a:srgbClr val="004D7C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B0CE0135-9A47-7152-6FDF-BF9CA1DB254A}"/>
              </a:ext>
            </a:extLst>
          </p:cNvPr>
          <p:cNvSpPr/>
          <p:nvPr userDrawn="1"/>
        </p:nvSpPr>
        <p:spPr>
          <a:xfrm>
            <a:off x="0" y="2673606"/>
            <a:ext cx="12202675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gradFill>
            <a:gsLst>
              <a:gs pos="7000">
                <a:srgbClr val="005589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7A09EA-9A19-9AA0-6A55-E62AFC64C0F5}"/>
              </a:ext>
            </a:extLst>
          </p:cNvPr>
          <p:cNvSpPr/>
          <p:nvPr userDrawn="1"/>
        </p:nvSpPr>
        <p:spPr>
          <a:xfrm>
            <a:off x="1176333" y="128701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5DB6F01-9522-188D-2A5C-27E49D399AD7}"/>
              </a:ext>
            </a:extLst>
          </p:cNvPr>
          <p:cNvSpPr/>
          <p:nvPr userDrawn="1"/>
        </p:nvSpPr>
        <p:spPr>
          <a:xfrm>
            <a:off x="1066800" y="1164146"/>
            <a:ext cx="10025067" cy="4529711"/>
          </a:xfrm>
          <a:prstGeom prst="roundRect">
            <a:avLst>
              <a:gd name="adj" fmla="val 3829"/>
            </a:avLst>
          </a:prstGeom>
          <a:gradFill>
            <a:gsLst>
              <a:gs pos="0">
                <a:srgbClr val="022840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E5E5A73-961C-6A9D-12DC-CFA798751F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2578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120304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2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E9AC8DFE-703E-80E8-1631-388042873278}"/>
              </a:ext>
            </a:extLst>
          </p:cNvPr>
          <p:cNvSpPr/>
          <p:nvPr userDrawn="1"/>
        </p:nvSpPr>
        <p:spPr>
          <a:xfrm>
            <a:off x="1" y="2673606"/>
            <a:ext cx="12187684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solidFill>
            <a:srgbClr val="0519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25555DD-602C-4F07-3462-19622A38F8F0}"/>
              </a:ext>
            </a:extLst>
          </p:cNvPr>
          <p:cNvSpPr/>
          <p:nvPr userDrawn="1"/>
        </p:nvSpPr>
        <p:spPr>
          <a:xfrm>
            <a:off x="1176333" y="128701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6C87B0B-CD28-354B-A3E4-42A455D09463}"/>
              </a:ext>
            </a:extLst>
          </p:cNvPr>
          <p:cNvSpPr/>
          <p:nvPr userDrawn="1"/>
        </p:nvSpPr>
        <p:spPr>
          <a:xfrm>
            <a:off x="1066800" y="1164146"/>
            <a:ext cx="10025067" cy="4529711"/>
          </a:xfrm>
          <a:prstGeom prst="roundRect">
            <a:avLst>
              <a:gd name="adj" fmla="val 3829"/>
            </a:avLst>
          </a:prstGeom>
          <a:gradFill>
            <a:gsLst>
              <a:gs pos="89000">
                <a:srgbClr val="0065A2"/>
              </a:gs>
              <a:gs pos="0">
                <a:srgbClr val="0582CA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1A6C08AE-729D-721A-31A6-B8BA689E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2578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8225481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3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E9AC8DFE-703E-80E8-1631-388042873278}"/>
              </a:ext>
            </a:extLst>
          </p:cNvPr>
          <p:cNvSpPr/>
          <p:nvPr userDrawn="1"/>
        </p:nvSpPr>
        <p:spPr>
          <a:xfrm>
            <a:off x="3698" y="2673602"/>
            <a:ext cx="12188303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25555DD-602C-4F07-3462-19622A38F8F0}"/>
              </a:ext>
            </a:extLst>
          </p:cNvPr>
          <p:cNvSpPr/>
          <p:nvPr userDrawn="1"/>
        </p:nvSpPr>
        <p:spPr>
          <a:xfrm>
            <a:off x="1176333" y="134045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6C87B0B-CD28-354B-A3E4-42A455D09463}"/>
              </a:ext>
            </a:extLst>
          </p:cNvPr>
          <p:cNvSpPr/>
          <p:nvPr userDrawn="1"/>
        </p:nvSpPr>
        <p:spPr>
          <a:xfrm>
            <a:off x="1066800" y="1217586"/>
            <a:ext cx="10025067" cy="4529711"/>
          </a:xfrm>
          <a:prstGeom prst="roundRect">
            <a:avLst>
              <a:gd name="adj" fmla="val 38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1A6C08AE-729D-721A-31A6-B8BA689E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7922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rgbClr val="022840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2082277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4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D1D8F5D-A9FE-C031-48CC-1EEF350CF1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514600"/>
            <a:ext cx="10058400" cy="1045029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8CB35DA-BA53-1390-5261-448EDD5BF5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559630"/>
            <a:ext cx="10058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4547018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5">
    <p:bg>
      <p:bgPr>
        <a:gradFill>
          <a:gsLst>
            <a:gs pos="0">
              <a:srgbClr val="0582CA"/>
            </a:gs>
            <a:gs pos="96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4A865A9-CAD0-6374-B6FD-7B60EEEFBA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514600"/>
            <a:ext cx="10058400" cy="1045029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EFCA1-2E09-4D73-38BA-EBB8C743E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559630"/>
            <a:ext cx="10058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788230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8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1F9AE-43E3-88AF-9C17-A1FEBA6B4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2879365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6163AD3-21D7-79B1-1CA9-D8FA92CB8F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behind title text. Arrange &gt; send to back. Add a square transparent overlay on top of photo with color #003554. Delete this text box when done.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4CD619-275E-4565-ED38-6BF34E4BD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3673837"/>
            <a:ext cx="8915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4280112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con Title Dark">
    <p:bg>
      <p:bgPr>
        <a:gradFill>
          <a:gsLst>
            <a:gs pos="99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C6E10E4-6903-633C-6082-8916C63DC4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behind title text. Arrange &gt; send to back. Add a square transparent overlay on top of photo with color #0582CA. Delete this text box when done.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871CE15-2F2B-DD67-7A12-DE42E8871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3901" y="3930650"/>
            <a:ext cx="6315075" cy="126083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10BB95-10A7-5649-15BF-11E119E1D4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33900" y="5191487"/>
            <a:ext cx="6315075" cy="849085"/>
          </a:xfrm>
        </p:spPr>
        <p:txBody>
          <a:bodyPr rIns="0" anchor="ctr">
            <a:normAutofit/>
          </a:bodyPr>
          <a:lstStyle>
            <a:lvl1pPr algn="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6671079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ransition 4">
    <p:bg>
      <p:bgPr>
        <a:gradFill>
          <a:gsLst>
            <a:gs pos="1700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69570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1FB93-E288-A284-89AA-47B0D18969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4048627"/>
            <a:ext cx="8915400" cy="15074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DC853C-C965-5FBE-874C-CC9A3DA4C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5556035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5374132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ransition 5">
    <p:bg>
      <p:bgPr>
        <a:gradFill>
          <a:gsLst>
            <a:gs pos="88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9566CE0F-3D9C-6513-DBEE-63388B5B9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69570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A4D6620-8307-0251-2995-0B0D35026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4048627"/>
            <a:ext cx="8915400" cy="15074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3AF358-DDE6-442F-CBDD-25193CC622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5556035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6423374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ransition 6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D134272D-377F-4493-906E-9D76B68CFE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1" y="1669773"/>
            <a:ext cx="4533900" cy="275645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8CA09B6-12ED-AC08-0473-719D39752F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4624582"/>
            <a:ext cx="45339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3936808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Transition 7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DDF67-36C8-DE1C-CB18-1F6D94EAE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1" y="1669773"/>
            <a:ext cx="4533900" cy="275645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0552B36-C02E-78DD-2AC5-E3B5F9FCA1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4624582"/>
            <a:ext cx="45339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631143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Quote 1">
    <p:bg>
      <p:bgPr>
        <a:gradFill>
          <a:gsLst>
            <a:gs pos="100000">
              <a:srgbClr val="005589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AC453AC-D25A-2684-92CE-8148CE249364}"/>
              </a:ext>
            </a:extLst>
          </p:cNvPr>
          <p:cNvSpPr/>
          <p:nvPr userDrawn="1"/>
        </p:nvSpPr>
        <p:spPr>
          <a:xfrm>
            <a:off x="1239520" y="1489529"/>
            <a:ext cx="9975547" cy="4758873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400C2E8-E48A-ABDC-31B1-C8F91EBA15D2}"/>
              </a:ext>
            </a:extLst>
          </p:cNvPr>
          <p:cNvSpPr/>
          <p:nvPr userDrawn="1"/>
        </p:nvSpPr>
        <p:spPr>
          <a:xfrm>
            <a:off x="1149653" y="1038312"/>
            <a:ext cx="9975547" cy="5127907"/>
          </a:xfrm>
          <a:prstGeom prst="roundRect">
            <a:avLst>
              <a:gd name="adj" fmla="val 2647"/>
            </a:avLst>
          </a:prstGeom>
          <a:gradFill>
            <a:gsLst>
              <a:gs pos="98000">
                <a:srgbClr val="003554"/>
              </a:gs>
              <a:gs pos="0">
                <a:srgbClr val="022840"/>
              </a:gs>
            </a:gsLst>
            <a:lin ang="5400000" scaled="1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99372C0-67F4-B9EE-9C5D-E1362ECFB1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8FB3A8E3-1B46-A6DB-BB38-9322C8567D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02E91BC-03C1-DB42-9ED4-1BAB9952ECB7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82939-4932-FB1E-0EFB-1B8F7D24C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007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Quote 2">
    <p:bg>
      <p:bgPr>
        <a:gradFill>
          <a:gsLst>
            <a:gs pos="99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8D8C395-A902-E080-739D-659EFDD127A3}"/>
              </a:ext>
            </a:extLst>
          </p:cNvPr>
          <p:cNvSpPr/>
          <p:nvPr userDrawn="1"/>
        </p:nvSpPr>
        <p:spPr>
          <a:xfrm>
            <a:off x="1239520" y="1647033"/>
            <a:ext cx="9975547" cy="4601369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gradFill>
            <a:gsLst>
              <a:gs pos="99000">
                <a:schemeClr val="tx2"/>
              </a:gs>
              <a:gs pos="0">
                <a:srgbClr val="0065A2"/>
              </a:gs>
            </a:gsLst>
            <a:lin ang="5400000" scaled="1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7F5ACD-C5B3-873D-50D4-A03360FD2D39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1A9DDE-1DD2-32CA-D6F9-66685DB6A6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47DC159-6851-BFF4-F047-58C5624548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4232E6E8-5046-9241-1E55-9348854999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31550103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Quote 3">
    <p:bg>
      <p:bgPr>
        <a:gradFill>
          <a:gsLst>
            <a:gs pos="0">
              <a:srgbClr val="0582CA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EB53B4-1CD2-0329-072B-C154BD1E46C8}"/>
              </a:ext>
            </a:extLst>
          </p:cNvPr>
          <p:cNvSpPr/>
          <p:nvPr userDrawn="1"/>
        </p:nvSpPr>
        <p:spPr>
          <a:xfrm>
            <a:off x="1239520" y="1489529"/>
            <a:ext cx="9975547" cy="4758873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6D063C6-1BA0-21C8-C8B2-926FC41846B5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99EE076-5EE1-0CBF-7838-7A3C1426CBD5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rgbClr val="00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8FEC4-7D3A-B2D6-9614-A7807AC62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460" y="691782"/>
            <a:ext cx="909297" cy="727439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8532446-080A-BAE0-2F38-79D890647C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41533CD-F555-9A40-0ACE-349777832E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616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Quote 4">
    <p:bg>
      <p:bgPr>
        <a:gradFill>
          <a:gsLst>
            <a:gs pos="99000">
              <a:srgbClr val="003554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31FC21-42E6-2FD8-9D8C-50E1834AECEF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1B57B-9D4E-4016-0419-DD1D481B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6325073-D9C4-BF03-E8BB-553CABBA5D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8CE44E5-BE0A-9CBD-0AE1-F02B5FF7F6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37817339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hort Quote 4">
    <p:bg>
      <p:bgPr>
        <a:gradFill>
          <a:gsLst>
            <a:gs pos="99000">
              <a:srgbClr val="005589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31FC21-42E6-2FD8-9D8C-50E1834AECEF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1B57B-9D4E-4016-0419-DD1D481B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2EB951FD-2BCC-F85A-43EF-610BF09AF1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ADECC311-58E3-446D-0636-A86DBF5AF1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11623704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Quote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47F95B-059F-18FB-F314-E01C351401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365933"/>
            <a:ext cx="1023797" cy="81903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25AC56-1F79-6FB6-DB09-1A19029B0029}"/>
              </a:ext>
            </a:extLst>
          </p:cNvPr>
          <p:cNvCxnSpPr>
            <a:cxnSpLocks/>
          </p:cNvCxnSpPr>
          <p:nvPr userDrawn="1"/>
        </p:nvCxnSpPr>
        <p:spPr>
          <a:xfrm>
            <a:off x="1066801" y="1440543"/>
            <a:ext cx="1005840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76324EF-5B69-F638-1C47-CC9805064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1187E19-E351-28AC-AC1F-E0E47E4AC2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202102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Quote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A576B4-F2C6-0C8A-DA52-BF86E2A216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365933"/>
            <a:ext cx="1023797" cy="81903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EC1F0-A642-E040-95A1-B0A205F668E6}"/>
              </a:ext>
            </a:extLst>
          </p:cNvPr>
          <p:cNvCxnSpPr>
            <a:cxnSpLocks/>
          </p:cNvCxnSpPr>
          <p:nvPr userDrawn="1"/>
        </p:nvCxnSpPr>
        <p:spPr>
          <a:xfrm>
            <a:off x="1066801" y="1440543"/>
            <a:ext cx="1005840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A6677-5904-3988-B57A-5310069FB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AE7202-0417-5D48-14CD-6A4EDC25CE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29705096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Quote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D1610C-67D7-C6F8-336F-1C799DEF3512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C0749A-CE73-AAA1-6F2F-613D2FF4EB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441BA1-F191-0EE1-3441-F3E1512EBC58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89D4D8-2A42-2175-1C24-920E37F6E3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B9BD9D8-AF1A-A42D-E48E-BF3EDAC3E2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25751089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Quote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9614B7C-20A7-747F-A94D-7194173B9DCE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AEC7A73-1FE4-3455-FA29-0D1043B1E2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861E968-9471-4CE9-A3C7-82F09AD209F2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B4036-CAD7-BA12-5912-DFDC18FAB1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7A1414-5DA9-3CAB-4679-08E9849A43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22704264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ng Quote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D1610C-67D7-C6F8-336F-1C799DEF3512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C0749A-CE73-AAA1-6F2F-613D2FF4EB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441BA1-F191-0EE1-3441-F3E1512EBC58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873D75-5354-E7A2-3477-925963EAD6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6274" y="0"/>
            <a:ext cx="444572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E100748-93D0-C6CB-2A4B-9034ED1891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1" y="1909013"/>
            <a:ext cx="6115878" cy="3882184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9ED40A0-9C1F-2380-6440-BA3518C78E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5897217"/>
            <a:ext cx="6115878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2783808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ng Quote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9614B7C-20A7-747F-A94D-7194173B9DCE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AEC7A73-1FE4-3455-FA29-0D1043B1E2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861E968-9471-4CE9-A3C7-82F09AD209F2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7DFCD6CE-1490-6D02-A252-FF5A7E6230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6274" y="0"/>
            <a:ext cx="444572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4E7EF82-21D3-04B8-4ABE-D86F5286F6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1909013"/>
            <a:ext cx="6460435" cy="3882184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522E2EE-69F9-2BAF-5D0A-6FDC80AC31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64604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19935610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st 1">
    <p:bg>
      <p:bgPr>
        <a:gradFill>
          <a:gsLst>
            <a:gs pos="100000">
              <a:srgbClr val="051923"/>
            </a:gs>
            <a:gs pos="0">
              <a:srgbClr val="02284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6AC5FDE-A5A8-5A50-34A2-928F84E39AD7}"/>
              </a:ext>
            </a:extLst>
          </p:cNvPr>
          <p:cNvSpPr/>
          <p:nvPr userDrawn="1"/>
        </p:nvSpPr>
        <p:spPr>
          <a:xfrm>
            <a:off x="2829815" y="-1"/>
            <a:ext cx="9362184" cy="6858001"/>
          </a:xfrm>
          <a:custGeom>
            <a:avLst/>
            <a:gdLst>
              <a:gd name="connsiteX0" fmla="*/ 4623052 w 9362184"/>
              <a:gd name="connsiteY0" fmla="*/ 0 h 6858001"/>
              <a:gd name="connsiteX1" fmla="*/ 8341895 w 9362184"/>
              <a:gd name="connsiteY1" fmla="*/ 0 h 6858001"/>
              <a:gd name="connsiteX2" fmla="*/ 8341895 w 9362184"/>
              <a:gd name="connsiteY2" fmla="*/ 1 h 6858001"/>
              <a:gd name="connsiteX3" fmla="*/ 9362184 w 9362184"/>
              <a:gd name="connsiteY3" fmla="*/ 1 h 6858001"/>
              <a:gd name="connsiteX4" fmla="*/ 9362184 w 9362184"/>
              <a:gd name="connsiteY4" fmla="*/ 6858001 h 6858001"/>
              <a:gd name="connsiteX5" fmla="*/ 8333484 w 9362184"/>
              <a:gd name="connsiteY5" fmla="*/ 6858001 h 6858001"/>
              <a:gd name="connsiteX6" fmla="*/ 8333484 w 9362184"/>
              <a:gd name="connsiteY6" fmla="*/ 6858000 h 6858001"/>
              <a:gd name="connsiteX7" fmla="*/ 5425319 w 9362184"/>
              <a:gd name="connsiteY7" fmla="*/ 6858000 h 6858001"/>
              <a:gd name="connsiteX8" fmla="*/ 5425319 w 9362184"/>
              <a:gd name="connsiteY8" fmla="*/ 6858001 h 6858001"/>
              <a:gd name="connsiteX9" fmla="*/ 1604398 w 9362184"/>
              <a:gd name="connsiteY9" fmla="*/ 6858001 h 6858001"/>
              <a:gd name="connsiteX10" fmla="*/ 1500090 w 9362184"/>
              <a:gd name="connsiteY10" fmla="*/ 6762677 h 6858001"/>
              <a:gd name="connsiteX11" fmla="*/ 0 w 9362184"/>
              <a:gd name="connsiteY11" fmla="*/ 3379809 h 6858001"/>
              <a:gd name="connsiteX12" fmla="*/ 1318596 w 9362184"/>
              <a:gd name="connsiteY12" fmla="*/ 179496 h 6858001"/>
              <a:gd name="connsiteX13" fmla="*/ 1497046 w 9362184"/>
              <a:gd name="connsiteY13" fmla="*/ 1 h 6858001"/>
              <a:gd name="connsiteX14" fmla="*/ 4623052 w 9362184"/>
              <a:gd name="connsiteY14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362184" h="6858001">
                <a:moveTo>
                  <a:pt x="4623052" y="0"/>
                </a:moveTo>
                <a:lnTo>
                  <a:pt x="8341895" y="0"/>
                </a:lnTo>
                <a:lnTo>
                  <a:pt x="8341895" y="1"/>
                </a:lnTo>
                <a:lnTo>
                  <a:pt x="9362184" y="1"/>
                </a:lnTo>
                <a:lnTo>
                  <a:pt x="9362184" y="6858001"/>
                </a:lnTo>
                <a:lnTo>
                  <a:pt x="8333484" y="6858001"/>
                </a:lnTo>
                <a:lnTo>
                  <a:pt x="8333484" y="6858000"/>
                </a:lnTo>
                <a:lnTo>
                  <a:pt x="5425319" y="6858000"/>
                </a:lnTo>
                <a:lnTo>
                  <a:pt x="5425319" y="6858001"/>
                </a:lnTo>
                <a:lnTo>
                  <a:pt x="1604398" y="6858001"/>
                </a:lnTo>
                <a:lnTo>
                  <a:pt x="1500090" y="6762677"/>
                </a:lnTo>
                <a:cubicBezTo>
                  <a:pt x="568059" y="5869200"/>
                  <a:pt x="0" y="4682305"/>
                  <a:pt x="0" y="3379809"/>
                </a:cubicBezTo>
                <a:cubicBezTo>
                  <a:pt x="0" y="2164147"/>
                  <a:pt x="494842" y="1049185"/>
                  <a:pt x="1318596" y="179496"/>
                </a:cubicBezTo>
                <a:lnTo>
                  <a:pt x="1497046" y="1"/>
                </a:lnTo>
                <a:lnTo>
                  <a:pt x="4623052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C5DFDC-00CA-159B-F55D-76191594BCD6}"/>
              </a:ext>
            </a:extLst>
          </p:cNvPr>
          <p:cNvSpPr/>
          <p:nvPr userDrawn="1"/>
        </p:nvSpPr>
        <p:spPr>
          <a:xfrm>
            <a:off x="1066801" y="1166148"/>
            <a:ext cx="3521241" cy="4707418"/>
          </a:xfrm>
          <a:prstGeom prst="roundRect">
            <a:avLst>
              <a:gd name="adj" fmla="val 4144"/>
            </a:avLst>
          </a:pr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49681" y="1299411"/>
            <a:ext cx="3160273" cy="4392442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40090" y="1524001"/>
            <a:ext cx="6102231" cy="402656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C81E2B4B-8233-D436-7E9C-5CAB668B8E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1142256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B604F07-1049-9FFB-F08C-303B12E8D779}"/>
              </a:ext>
            </a:extLst>
          </p:cNvPr>
          <p:cNvSpPr/>
          <p:nvPr userDrawn="1"/>
        </p:nvSpPr>
        <p:spPr>
          <a:xfrm>
            <a:off x="1066801" y="1166148"/>
            <a:ext cx="4451683" cy="4707418"/>
          </a:xfrm>
          <a:prstGeom prst="roundRect">
            <a:avLst>
              <a:gd name="adj" fmla="val 2881"/>
            </a:avLst>
          </a:pr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FC383E-BCBE-B5DE-9366-7B52031F35F2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CB9BA35-FA27-6853-1417-D54FE9080E9F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23CEEE-712B-15C9-0BC1-073920FAF7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9681" y="1299411"/>
            <a:ext cx="3160273" cy="4392442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950DEF5-5B32-90CC-9CEA-1B3020C083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Clr>
                <a:schemeClr val="tx2"/>
              </a:buClr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7847097-095F-5F9A-871A-5C73B6BC47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40639237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2">
    <p:bg>
      <p:bgPr>
        <a:gradFill>
          <a:gsLst>
            <a:gs pos="95000">
              <a:srgbClr val="004D7C"/>
            </a:gs>
            <a:gs pos="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D7CCE5B-6DDF-3F80-6D82-F0F7CA23BF82}"/>
              </a:ext>
            </a:extLst>
          </p:cNvPr>
          <p:cNvSpPr/>
          <p:nvPr userDrawn="1"/>
        </p:nvSpPr>
        <p:spPr>
          <a:xfrm>
            <a:off x="1066801" y="1166148"/>
            <a:ext cx="4524531" cy="4707418"/>
          </a:xfrm>
          <a:prstGeom prst="roundRect">
            <a:avLst>
              <a:gd name="adj" fmla="val 3618"/>
            </a:avLst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5AD588-8929-FA08-D3E0-16BF438B8055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9D03E0-ED17-CAF4-B33A-503A99D8A248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gradFill>
            <a:gsLst>
              <a:gs pos="100000">
                <a:srgbClr val="022840"/>
              </a:gs>
              <a:gs pos="0">
                <a:srgbClr val="004D7C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5E0538B-993D-1946-F576-917BDA970A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EEF"/>
              </a:buClr>
              <a:buFont typeface="Arial" panose="020B0604020202020204" pitchFamily="34" charset="0"/>
              <a:buChar char="•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438A380-5A9C-BB06-7086-EDC3E329E0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6576" y="1331495"/>
            <a:ext cx="3160273" cy="4360358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rgbClr val="0519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62C8108C-164C-6437-DA78-CBF4D2023B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67815476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st 2">
    <p:bg>
      <p:bgPr>
        <a:gradFill>
          <a:gsLst>
            <a:gs pos="0">
              <a:schemeClr val="tx2"/>
            </a:gs>
            <a:gs pos="100000">
              <a:srgbClr val="00558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BB2D45-63B7-2E9A-3EFB-E821C6736418}"/>
              </a:ext>
            </a:extLst>
          </p:cNvPr>
          <p:cNvSpPr/>
          <p:nvPr userDrawn="1"/>
        </p:nvSpPr>
        <p:spPr>
          <a:xfrm>
            <a:off x="1066801" y="1166148"/>
            <a:ext cx="4524531" cy="4707418"/>
          </a:xfrm>
          <a:prstGeom prst="roundRect">
            <a:avLst>
              <a:gd name="adj" fmla="val 3159"/>
            </a:avLst>
          </a:prstGeom>
          <a:gradFill>
            <a:gsLst>
              <a:gs pos="100000">
                <a:srgbClr val="022840"/>
              </a:gs>
              <a:gs pos="0">
                <a:srgbClr val="004D7C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BECED4E-23A7-EC8D-93AA-FD215E302E8A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90C25-C446-42C6-149C-827C1A045AEE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76576" y="1331495"/>
            <a:ext cx="3160273" cy="4360358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Clr>
                <a:schemeClr val="tx2"/>
              </a:buClr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B680FB66-7D3F-D835-CC37-3D04177465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41792967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Transition 6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F8CFBB4B-EFB4-05E4-9ECE-3D72D30811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1" y="6510583"/>
            <a:ext cx="4533900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C55FB99-A25B-5759-6F36-6B1C3DC0D0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6802" y="502920"/>
            <a:ext cx="4533900" cy="588183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7181600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ransition 7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5B430FC2-A68A-928B-9674-FC20BDEE9D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1" y="6510583"/>
            <a:ext cx="4533900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81F636B-0A55-384D-1016-0AE7066ED8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6802" y="502920"/>
            <a:ext cx="4533900" cy="588183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056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Transition 4">
    <p:bg>
      <p:bgPr>
        <a:gradFill>
          <a:gsLst>
            <a:gs pos="1700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265496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2EF17C6-81A0-5361-DE1A-E8EC6FA425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803801"/>
            <a:ext cx="10058400" cy="3444599"/>
          </a:xfrm>
        </p:spPr>
        <p:txBody>
          <a:bodyPr rIns="0"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30C3B7-5CDB-DA73-ACB9-7EE2896155DC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0DDD70E-57BE-6292-85BA-66FD969093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5010827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Transition 7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A8CA733-8A21-D9F5-DE69-6BC681A83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803801"/>
            <a:ext cx="10058400" cy="3444599"/>
          </a:xfrm>
        </p:spPr>
        <p:txBody>
          <a:bodyPr rIns="0"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21438F-7780-857B-E820-B5F2DE1200B1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ACEA9062-00FF-C7C6-8AC2-E9A8D481CF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C31CB872-2CCD-7640-37B1-3C90262E9A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265496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264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List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0930EEB-95FE-DA5E-C25A-94B0A9E8A776}"/>
              </a:ext>
            </a:extLst>
          </p:cNvPr>
          <p:cNvSpPr/>
          <p:nvPr userDrawn="1"/>
        </p:nvSpPr>
        <p:spPr>
          <a:xfrm>
            <a:off x="1258167" y="1601750"/>
            <a:ext cx="9959239" cy="4831081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90C25-C446-42C6-149C-827C1A045AEE}"/>
              </a:ext>
            </a:extLst>
          </p:cNvPr>
          <p:cNvSpPr/>
          <p:nvPr userDrawn="1"/>
        </p:nvSpPr>
        <p:spPr>
          <a:xfrm>
            <a:off x="1028702" y="1523999"/>
            <a:ext cx="10096500" cy="4831081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9681" y="1790699"/>
            <a:ext cx="9692641" cy="4411981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582CA"/>
              </a:buClr>
              <a:buFont typeface="+mj-lt"/>
              <a:buAutoNum type="arabicPeriod"/>
              <a:defRPr sz="2800">
                <a:solidFill>
                  <a:srgbClr val="1112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Text,</a:t>
            </a:r>
          </a:p>
          <a:p>
            <a:r>
              <a:rPr lang="en-US"/>
              <a:t>Numbered or bulleted</a:t>
            </a:r>
          </a:p>
          <a:p>
            <a:r>
              <a:rPr lang="en-US"/>
              <a:t>List</a:t>
            </a:r>
          </a:p>
          <a:p>
            <a:r>
              <a:rPr lang="en-US"/>
              <a:t>Goes</a:t>
            </a:r>
          </a:p>
          <a:p>
            <a:r>
              <a:rPr lang="en-US"/>
              <a:t>Here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963E213-E97B-DD68-914D-3A93C108FE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40750984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List 2">
    <p:bg>
      <p:bgPr>
        <a:gradFill>
          <a:gsLst>
            <a:gs pos="100000">
              <a:srgbClr val="005589"/>
            </a:gs>
            <a:gs pos="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6523D8-BE11-4DFE-0B07-C950F814D9F5}"/>
              </a:ext>
            </a:extLst>
          </p:cNvPr>
          <p:cNvSpPr/>
          <p:nvPr userDrawn="1"/>
        </p:nvSpPr>
        <p:spPr>
          <a:xfrm>
            <a:off x="1258167" y="1601750"/>
            <a:ext cx="9959239" cy="4831081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87CC9C6-D8E4-6AC8-B09D-67B35115CC9D}"/>
              </a:ext>
            </a:extLst>
          </p:cNvPr>
          <p:cNvSpPr/>
          <p:nvPr userDrawn="1"/>
        </p:nvSpPr>
        <p:spPr>
          <a:xfrm>
            <a:off x="1028702" y="1523999"/>
            <a:ext cx="10096500" cy="4831081"/>
          </a:xfrm>
          <a:prstGeom prst="roundRect">
            <a:avLst>
              <a:gd name="adj" fmla="val 2647"/>
            </a:avLst>
          </a:prstGeom>
          <a:gradFill>
            <a:gsLst>
              <a:gs pos="100000">
                <a:srgbClr val="022840"/>
              </a:gs>
              <a:gs pos="0">
                <a:srgbClr val="051923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9681" y="1790699"/>
            <a:ext cx="9692641" cy="4411981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EEF"/>
              </a:buClr>
              <a:buFont typeface="+mj-lt"/>
              <a:buAutoNum type="arabicPeriod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E244301-1EBF-8164-E505-5F356B1A46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8779944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gradFill>
          <a:gsLst>
            <a:gs pos="11000">
              <a:srgbClr val="0582CA"/>
            </a:gs>
            <a:gs pos="91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DE1F2D6-0DA6-5B1C-5938-85CDB2DE1136}"/>
              </a:ext>
            </a:extLst>
          </p:cNvPr>
          <p:cNvSpPr/>
          <p:nvPr userDrawn="1"/>
        </p:nvSpPr>
        <p:spPr>
          <a:xfrm>
            <a:off x="1243443" y="1570528"/>
            <a:ext cx="9959239" cy="4857957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Map Title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D8CA2E-01A5-AB93-2BD0-59923FA845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C311D59-C29D-D80C-7CBF-4D3FBD0BC9F0}"/>
              </a:ext>
            </a:extLst>
          </p:cNvPr>
          <p:cNvSpPr/>
          <p:nvPr userDrawn="1"/>
        </p:nvSpPr>
        <p:spPr>
          <a:xfrm>
            <a:off x="1028702" y="1430170"/>
            <a:ext cx="10096500" cy="4924911"/>
          </a:xfrm>
          <a:prstGeom prst="roundRect">
            <a:avLst>
              <a:gd name="adj" fmla="val 264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7CC10C-93A7-A23F-FC5E-4EE4C3E7EA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06038" y="1546160"/>
            <a:ext cx="9379924" cy="46781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8648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asic Dark">
    <p:bg>
      <p:bgPr>
        <a:gradFill>
          <a:gsLst>
            <a:gs pos="44000">
              <a:srgbClr val="005C94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005C9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DF98822-46DD-3B4B-BBF0-B7C77DAF0C98}"/>
              </a:ext>
            </a:extLst>
          </p:cNvPr>
          <p:cNvSpPr/>
          <p:nvPr userDrawn="1"/>
        </p:nvSpPr>
        <p:spPr>
          <a:xfrm flipH="1">
            <a:off x="0" y="0"/>
            <a:ext cx="10988842" cy="6858001"/>
          </a:xfrm>
          <a:custGeom>
            <a:avLst/>
            <a:gdLst>
              <a:gd name="connsiteX0" fmla="*/ 10988842 w 10988842"/>
              <a:gd name="connsiteY0" fmla="*/ 0 h 6858001"/>
              <a:gd name="connsiteX1" fmla="*/ 7106654 w 10988842"/>
              <a:gd name="connsiteY1" fmla="*/ 0 h 6858001"/>
              <a:gd name="connsiteX2" fmla="*/ 7026442 w 10988842"/>
              <a:gd name="connsiteY2" fmla="*/ 0 h 6858001"/>
              <a:gd name="connsiteX3" fmla="*/ 5155588 w 10988842"/>
              <a:gd name="connsiteY3" fmla="*/ 0 h 6858001"/>
              <a:gd name="connsiteX4" fmla="*/ 5055347 w 10988842"/>
              <a:gd name="connsiteY4" fmla="*/ 0 h 6858001"/>
              <a:gd name="connsiteX5" fmla="*/ 2857211 w 10988842"/>
              <a:gd name="connsiteY5" fmla="*/ 0 h 6858001"/>
              <a:gd name="connsiteX6" fmla="*/ 2857211 w 10988842"/>
              <a:gd name="connsiteY6" fmla="*/ 1 h 6858001"/>
              <a:gd name="connsiteX7" fmla="*/ 925228 w 10988842"/>
              <a:gd name="connsiteY7" fmla="*/ 1 h 6858001"/>
              <a:gd name="connsiteX8" fmla="*/ 814939 w 10988842"/>
              <a:gd name="connsiteY8" fmla="*/ 179496 h 6858001"/>
              <a:gd name="connsiteX9" fmla="*/ 0 w 10988842"/>
              <a:gd name="connsiteY9" fmla="*/ 3379809 h 6858001"/>
              <a:gd name="connsiteX10" fmla="*/ 927109 w 10988842"/>
              <a:gd name="connsiteY10" fmla="*/ 6762677 h 6858001"/>
              <a:gd name="connsiteX11" fmla="*/ 991575 w 10988842"/>
              <a:gd name="connsiteY11" fmla="*/ 6858001 h 6858001"/>
              <a:gd name="connsiteX12" fmla="*/ 3353040 w 10988842"/>
              <a:gd name="connsiteY12" fmla="*/ 6858001 h 6858001"/>
              <a:gd name="connsiteX13" fmla="*/ 3353040 w 10988842"/>
              <a:gd name="connsiteY13" fmla="*/ 6858000 h 6858001"/>
              <a:gd name="connsiteX14" fmla="*/ 5055347 w 10988842"/>
              <a:gd name="connsiteY14" fmla="*/ 6858000 h 6858001"/>
              <a:gd name="connsiteX15" fmla="*/ 5155588 w 10988842"/>
              <a:gd name="connsiteY15" fmla="*/ 6858000 h 6858001"/>
              <a:gd name="connsiteX16" fmla="*/ 7026442 w 10988842"/>
              <a:gd name="connsiteY16" fmla="*/ 6858000 h 6858001"/>
              <a:gd name="connsiteX17" fmla="*/ 7106654 w 10988842"/>
              <a:gd name="connsiteY17" fmla="*/ 6858000 h 6858001"/>
              <a:gd name="connsiteX18" fmla="*/ 10988842 w 10988842"/>
              <a:gd name="connsiteY18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988842" h="6858001">
                <a:moveTo>
                  <a:pt x="10988842" y="0"/>
                </a:moveTo>
                <a:lnTo>
                  <a:pt x="7106654" y="0"/>
                </a:lnTo>
                <a:lnTo>
                  <a:pt x="7026442" y="0"/>
                </a:lnTo>
                <a:lnTo>
                  <a:pt x="5155588" y="0"/>
                </a:lnTo>
                <a:lnTo>
                  <a:pt x="5055347" y="0"/>
                </a:lnTo>
                <a:lnTo>
                  <a:pt x="2857211" y="0"/>
                </a:lnTo>
                <a:lnTo>
                  <a:pt x="2857211" y="1"/>
                </a:lnTo>
                <a:lnTo>
                  <a:pt x="925228" y="1"/>
                </a:lnTo>
                <a:lnTo>
                  <a:pt x="814939" y="179496"/>
                </a:lnTo>
                <a:cubicBezTo>
                  <a:pt x="305830" y="1049185"/>
                  <a:pt x="0" y="2164147"/>
                  <a:pt x="0" y="3379809"/>
                </a:cubicBezTo>
                <a:cubicBezTo>
                  <a:pt x="0" y="4682305"/>
                  <a:pt x="351081" y="5869200"/>
                  <a:pt x="927109" y="6762677"/>
                </a:cubicBezTo>
                <a:lnTo>
                  <a:pt x="991575" y="6858001"/>
                </a:lnTo>
                <a:lnTo>
                  <a:pt x="3353040" y="6858001"/>
                </a:lnTo>
                <a:lnTo>
                  <a:pt x="3353040" y="6858000"/>
                </a:lnTo>
                <a:lnTo>
                  <a:pt x="5055347" y="6858000"/>
                </a:lnTo>
                <a:lnTo>
                  <a:pt x="5155588" y="6858000"/>
                </a:lnTo>
                <a:lnTo>
                  <a:pt x="7026442" y="6858000"/>
                </a:lnTo>
                <a:lnTo>
                  <a:pt x="7106654" y="6858000"/>
                </a:lnTo>
                <a:lnTo>
                  <a:pt x="10988842" y="6858000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AAFAD0-036C-E6CE-5D51-7924BD4AD9BF}"/>
              </a:ext>
            </a:extLst>
          </p:cNvPr>
          <p:cNvSpPr/>
          <p:nvPr userDrawn="1"/>
        </p:nvSpPr>
        <p:spPr>
          <a:xfrm>
            <a:off x="5224515" y="751610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805361B-4CA7-ADCB-6872-2635D5C3EE36}"/>
              </a:ext>
            </a:extLst>
          </p:cNvPr>
          <p:cNvSpPr/>
          <p:nvPr userDrawn="1"/>
        </p:nvSpPr>
        <p:spPr>
          <a:xfrm>
            <a:off x="1191376" y="751609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C8BF1EC-0482-89A6-D0EF-D9B8F4E181A2}"/>
              </a:ext>
            </a:extLst>
          </p:cNvPr>
          <p:cNvSpPr/>
          <p:nvPr userDrawn="1"/>
        </p:nvSpPr>
        <p:spPr>
          <a:xfrm>
            <a:off x="5224515" y="3453735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FAA26D8-B95B-03F1-54A3-A3C324B571FB}"/>
              </a:ext>
            </a:extLst>
          </p:cNvPr>
          <p:cNvSpPr/>
          <p:nvPr userDrawn="1"/>
        </p:nvSpPr>
        <p:spPr>
          <a:xfrm>
            <a:off x="1191376" y="3453734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3220EC10-A907-E427-6F5E-C1AB6AEF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73208882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Dark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3;p44">
            <a:extLst>
              <a:ext uri="{FF2B5EF4-FFF2-40B4-BE49-F238E27FC236}">
                <a16:creationId xmlns:a16="http://schemas.microsoft.com/office/drawing/2014/main" id="{664C5DC9-0510-7D21-530D-537270E44DF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1" y="2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4;p44">
            <a:extLst>
              <a:ext uri="{FF2B5EF4-FFF2-40B4-BE49-F238E27FC236}">
                <a16:creationId xmlns:a16="http://schemas.microsoft.com/office/drawing/2014/main" id="{6D8B26E3-DF43-FFD9-D8BF-06CBF0941503}"/>
              </a:ext>
            </a:extLst>
          </p:cNvPr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8053696-BA29-3528-3487-AFB507500D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3233" y="2703019"/>
            <a:ext cx="6146800" cy="87933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1858F1B-51A1-AFC7-D4B6-0561BC600D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233" y="3582355"/>
            <a:ext cx="6146800" cy="494027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984BCA-7BD0-1324-38E9-D340658BFA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3233" y="4095988"/>
            <a:ext cx="6146800" cy="497845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4D220C-6221-F7DC-9A99-10E41B449B9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91968" y="2420305"/>
            <a:ext cx="2233933" cy="2451100"/>
          </a:xfrm>
        </p:spPr>
        <p:txBody>
          <a:bodyPr/>
          <a:lstStyle>
            <a:lvl1pPr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Add vertical blue and white KCM logo here.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805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8053696-BA29-3528-3487-AFB507500D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3233" y="2703019"/>
            <a:ext cx="6146800" cy="87933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1858F1B-51A1-AFC7-D4B6-0561BC600D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233" y="3582355"/>
            <a:ext cx="6146800" cy="494027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984BCA-7BD0-1324-38E9-D340658BFA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3233" y="4095988"/>
            <a:ext cx="6146800" cy="497845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4D220C-6221-F7DC-9A99-10E41B449B9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91968" y="2420305"/>
            <a:ext cx="2233933" cy="2451100"/>
          </a:xfrm>
        </p:spPr>
        <p:txBody>
          <a:bodyPr/>
          <a:lstStyle>
            <a:lvl1pPr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Add vertical blue and white KCM logo here. </a:t>
            </a:r>
          </a:p>
          <a:p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A2256F6-6D26-2ADF-82ED-B80F73A5DC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4762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layer. Arrange &gt; send to back. Add a square transparent overlay on top of photo with color #003554. Delete this text box when done.</a:t>
            </a:r>
          </a:p>
        </p:txBody>
      </p:sp>
    </p:spTree>
    <p:extLst>
      <p:ext uri="{BB962C8B-B14F-4D97-AF65-F5344CB8AC3E}">
        <p14:creationId xmlns:p14="http://schemas.microsoft.com/office/powerpoint/2010/main" val="11933098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3;p44">
            <a:extLst>
              <a:ext uri="{FF2B5EF4-FFF2-40B4-BE49-F238E27FC236}">
                <a16:creationId xmlns:a16="http://schemas.microsoft.com/office/drawing/2014/main" id="{34612AEB-DD7C-EF34-8D80-468CCB7FC6F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2004" cy="56063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74;p44">
            <a:extLst>
              <a:ext uri="{FF2B5EF4-FFF2-40B4-BE49-F238E27FC236}">
                <a16:creationId xmlns:a16="http://schemas.microsoft.com/office/drawing/2014/main" id="{E6EA7A32-EAA6-1885-1CE7-A9CF147C67F6}"/>
              </a:ext>
            </a:extLst>
          </p:cNvPr>
          <p:cNvSpPr/>
          <p:nvPr userDrawn="1"/>
        </p:nvSpPr>
        <p:spPr>
          <a:xfrm>
            <a:off x="-2" y="0"/>
            <a:ext cx="12192004" cy="5606321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DD6F23-FF07-4D82-BCC7-B5F1F82F5245}"/>
              </a:ext>
            </a:extLst>
          </p:cNvPr>
          <p:cNvSpPr/>
          <p:nvPr userDrawn="1"/>
        </p:nvSpPr>
        <p:spPr>
          <a:xfrm>
            <a:off x="0" y="5606322"/>
            <a:ext cx="12192000" cy="125167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8A16E8A-A8ED-F509-37EF-F36D408DC0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2600" y="3281432"/>
            <a:ext cx="61468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31BC9DE-E450-A42F-56FF-BD347F840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2600" y="4160769"/>
            <a:ext cx="61468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00813-F5E9-5066-5C30-280AE37F7D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591361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pic>
        <p:nvPicPr>
          <p:cNvPr id="2" name="Google Shape;146;p40">
            <a:extLst>
              <a:ext uri="{FF2B5EF4-FFF2-40B4-BE49-F238E27FC236}">
                <a16:creationId xmlns:a16="http://schemas.microsoft.com/office/drawing/2014/main" id="{7AEA150A-698C-FFE7-1B85-DE5465E2D8C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4765" y="1420511"/>
            <a:ext cx="6664634" cy="106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48813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DD6F23-FF07-4D82-BCC7-B5F1F82F5245}"/>
              </a:ext>
            </a:extLst>
          </p:cNvPr>
          <p:cNvSpPr/>
          <p:nvPr userDrawn="1"/>
        </p:nvSpPr>
        <p:spPr>
          <a:xfrm>
            <a:off x="0" y="5606322"/>
            <a:ext cx="12192000" cy="125167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8A16E8A-A8ED-F509-37EF-F36D408DC0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2600" y="3281432"/>
            <a:ext cx="61468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31BC9DE-E450-A42F-56FF-BD347F840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2600" y="4160769"/>
            <a:ext cx="61468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00813-F5E9-5066-5C30-280AE37F7D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591361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1DFF837-BC23-7A06-8BB4-75407B1232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4762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 within this area. Arrange &gt; send to back. Add a square transparent overlay on top of photo with color #003554. Delete this text box when done.</a:t>
            </a:r>
          </a:p>
        </p:txBody>
      </p:sp>
      <p:pic>
        <p:nvPicPr>
          <p:cNvPr id="2" name="Google Shape;146;p40">
            <a:extLst>
              <a:ext uri="{FF2B5EF4-FFF2-40B4-BE49-F238E27FC236}">
                <a16:creationId xmlns:a16="http://schemas.microsoft.com/office/drawing/2014/main" id="{5E3C0104-C518-7233-1709-6623919301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4765" y="1420511"/>
            <a:ext cx="6664634" cy="106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5650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asic Dark">
    <p:bg>
      <p:bgPr>
        <a:gradFill>
          <a:gsLst>
            <a:gs pos="0">
              <a:schemeClr val="tx2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F4F69E-3816-C1E8-AE62-39B0D1256F49}"/>
              </a:ext>
            </a:extLst>
          </p:cNvPr>
          <p:cNvSpPr/>
          <p:nvPr userDrawn="1"/>
        </p:nvSpPr>
        <p:spPr>
          <a:xfrm>
            <a:off x="0" y="5778501"/>
            <a:ext cx="12192000" cy="1079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6" name="Google Shape;173;p44">
            <a:extLst>
              <a:ext uri="{FF2B5EF4-FFF2-40B4-BE49-F238E27FC236}">
                <a16:creationId xmlns:a16="http://schemas.microsoft.com/office/drawing/2014/main" id="{D4A26D81-8892-5A21-8174-49952AEBD10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2004" cy="5778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4;p44">
            <a:extLst>
              <a:ext uri="{FF2B5EF4-FFF2-40B4-BE49-F238E27FC236}">
                <a16:creationId xmlns:a16="http://schemas.microsoft.com/office/drawing/2014/main" id="{F07B0FD2-5BA1-7DF4-C3C2-EEBBE2D5D008}"/>
              </a:ext>
            </a:extLst>
          </p:cNvPr>
          <p:cNvSpPr/>
          <p:nvPr userDrawn="1"/>
        </p:nvSpPr>
        <p:spPr>
          <a:xfrm>
            <a:off x="0" y="1"/>
            <a:ext cx="12192000" cy="57784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7E344539-9206-713A-DA44-740206C68C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A5E4070E-4A41-273D-7C09-0E7F8CFFAA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D173292A-2086-A475-1CFB-6367BC0E9A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5A19AB1-88AE-0FC2-1E9A-5851945CB9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CE475CC-324F-C7A8-020F-6C9D029A8D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</p:spTree>
    <p:extLst>
      <p:ext uri="{BB962C8B-B14F-4D97-AF65-F5344CB8AC3E}">
        <p14:creationId xmlns:p14="http://schemas.microsoft.com/office/powerpoint/2010/main" val="17568373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asic Dark">
    <p:bg>
      <p:bgPr>
        <a:gradFill>
          <a:gsLst>
            <a:gs pos="0">
              <a:schemeClr val="tx2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73;p44">
            <a:extLst>
              <a:ext uri="{FF2B5EF4-FFF2-40B4-BE49-F238E27FC236}">
                <a16:creationId xmlns:a16="http://schemas.microsoft.com/office/drawing/2014/main" id="{D4A26D81-8892-5A21-8174-49952AEBD10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4;p44">
            <a:extLst>
              <a:ext uri="{FF2B5EF4-FFF2-40B4-BE49-F238E27FC236}">
                <a16:creationId xmlns:a16="http://schemas.microsoft.com/office/drawing/2014/main" id="{F07B0FD2-5BA1-7DF4-C3C2-EEBBE2D5D0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6E939EFF-6873-98C3-0E32-451DAC85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5ACE952-8B9D-D052-879C-9D1640FFF9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C022E7E-0195-45C2-A8EB-0E65610822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556FD4F-A1E6-9DD9-225E-B005A3C425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96942397-2181-A13A-0092-B64D426B5B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</p:spTree>
    <p:extLst>
      <p:ext uri="{BB962C8B-B14F-4D97-AF65-F5344CB8AC3E}">
        <p14:creationId xmlns:p14="http://schemas.microsoft.com/office/powerpoint/2010/main" val="180788276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0EE7585-8E95-64EC-2BDB-4A03539535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0" y="231820"/>
            <a:ext cx="8915120" cy="494027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 within this area. Arrange &gt; send to back. Add a square transparent overlay on top of photo with color #003554. Delete this text box when done.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FBA604-9E65-2EE7-F2E8-195F846BC5B9}"/>
              </a:ext>
            </a:extLst>
          </p:cNvPr>
          <p:cNvSpPr/>
          <p:nvPr userDrawn="1"/>
        </p:nvSpPr>
        <p:spPr>
          <a:xfrm>
            <a:off x="0" y="5778501"/>
            <a:ext cx="12192000" cy="1079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56533A4-9825-5E27-ABCF-EA912A7F5E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5BD98D-B87D-C591-4AE9-99C73F7513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A74094-87B0-DFD3-84BA-CA17461BE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AB878D3-24C9-4274-0808-C9E5ABBA8A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6F698767-AB19-372E-1C39-55CAF19D04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</p:spTree>
    <p:extLst>
      <p:ext uri="{BB962C8B-B14F-4D97-AF65-F5344CB8AC3E}">
        <p14:creationId xmlns:p14="http://schemas.microsoft.com/office/powerpoint/2010/main" val="18066583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asic Dark">
    <p:bg>
      <p:bgPr>
        <a:gradFill>
          <a:gsLst>
            <a:gs pos="100000">
              <a:schemeClr val="tx2"/>
            </a:gs>
            <a:gs pos="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DB05E0A-BBB3-2AC1-4FCC-41B0F0FC7B78}"/>
              </a:ext>
            </a:extLst>
          </p:cNvPr>
          <p:cNvSpPr/>
          <p:nvPr userDrawn="1"/>
        </p:nvSpPr>
        <p:spPr>
          <a:xfrm>
            <a:off x="-124992" y="4514422"/>
            <a:ext cx="5868474" cy="1644332"/>
          </a:xfrm>
          <a:custGeom>
            <a:avLst/>
            <a:gdLst>
              <a:gd name="connsiteX0" fmla="*/ 0 w 5567018"/>
              <a:gd name="connsiteY0" fmla="*/ 0 h 1644332"/>
              <a:gd name="connsiteX1" fmla="*/ 5455878 w 5567018"/>
              <a:gd name="connsiteY1" fmla="*/ 0 h 1644332"/>
              <a:gd name="connsiteX2" fmla="*/ 5567018 w 5567018"/>
              <a:gd name="connsiteY2" fmla="*/ 111140 h 1644332"/>
              <a:gd name="connsiteX3" fmla="*/ 5567018 w 5567018"/>
              <a:gd name="connsiteY3" fmla="*/ 1533192 h 1644332"/>
              <a:gd name="connsiteX4" fmla="*/ 5455878 w 5567018"/>
              <a:gd name="connsiteY4" fmla="*/ 1644332 h 1644332"/>
              <a:gd name="connsiteX5" fmla="*/ 0 w 5567018"/>
              <a:gd name="connsiteY5" fmla="*/ 1644332 h 164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7018" h="1644332">
                <a:moveTo>
                  <a:pt x="0" y="0"/>
                </a:moveTo>
                <a:lnTo>
                  <a:pt x="5455878" y="0"/>
                </a:lnTo>
                <a:cubicBezTo>
                  <a:pt x="5517259" y="0"/>
                  <a:pt x="5567018" y="49759"/>
                  <a:pt x="5567018" y="111140"/>
                </a:cubicBezTo>
                <a:lnTo>
                  <a:pt x="5567018" y="1533192"/>
                </a:lnTo>
                <a:cubicBezTo>
                  <a:pt x="5567018" y="1594573"/>
                  <a:pt x="5517259" y="1644332"/>
                  <a:pt x="5455878" y="1644332"/>
                </a:cubicBezTo>
                <a:lnTo>
                  <a:pt x="0" y="1644332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656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DB05E0A-BBB3-2AC1-4FCC-41B0F0FC7B78}"/>
              </a:ext>
            </a:extLst>
          </p:cNvPr>
          <p:cNvSpPr/>
          <p:nvPr userDrawn="1"/>
        </p:nvSpPr>
        <p:spPr>
          <a:xfrm>
            <a:off x="-124992" y="4514422"/>
            <a:ext cx="5868474" cy="1644332"/>
          </a:xfrm>
          <a:custGeom>
            <a:avLst/>
            <a:gdLst>
              <a:gd name="connsiteX0" fmla="*/ 0 w 5567018"/>
              <a:gd name="connsiteY0" fmla="*/ 0 h 1644332"/>
              <a:gd name="connsiteX1" fmla="*/ 5455878 w 5567018"/>
              <a:gd name="connsiteY1" fmla="*/ 0 h 1644332"/>
              <a:gd name="connsiteX2" fmla="*/ 5567018 w 5567018"/>
              <a:gd name="connsiteY2" fmla="*/ 111140 h 1644332"/>
              <a:gd name="connsiteX3" fmla="*/ 5567018 w 5567018"/>
              <a:gd name="connsiteY3" fmla="*/ 1533192 h 1644332"/>
              <a:gd name="connsiteX4" fmla="*/ 5455878 w 5567018"/>
              <a:gd name="connsiteY4" fmla="*/ 1644332 h 1644332"/>
              <a:gd name="connsiteX5" fmla="*/ 0 w 5567018"/>
              <a:gd name="connsiteY5" fmla="*/ 1644332 h 164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7018" h="1644332">
                <a:moveTo>
                  <a:pt x="0" y="0"/>
                </a:moveTo>
                <a:lnTo>
                  <a:pt x="5455878" y="0"/>
                </a:lnTo>
                <a:cubicBezTo>
                  <a:pt x="5517259" y="0"/>
                  <a:pt x="5567018" y="49759"/>
                  <a:pt x="5567018" y="111140"/>
                </a:cubicBezTo>
                <a:lnTo>
                  <a:pt x="5567018" y="1533192"/>
                </a:lnTo>
                <a:cubicBezTo>
                  <a:pt x="5567018" y="1594573"/>
                  <a:pt x="5517259" y="1644332"/>
                  <a:pt x="5455878" y="1644332"/>
                </a:cubicBezTo>
                <a:lnTo>
                  <a:pt x="0" y="1644332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7974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FAB158F-DEB8-5650-FB21-26052F2CE1B3}"/>
              </a:ext>
            </a:extLst>
          </p:cNvPr>
          <p:cNvSpPr/>
          <p:nvPr userDrawn="1"/>
        </p:nvSpPr>
        <p:spPr>
          <a:xfrm>
            <a:off x="493316" y="1077497"/>
            <a:ext cx="7270733" cy="2951240"/>
          </a:xfrm>
          <a:prstGeom prst="roundRect">
            <a:avLst>
              <a:gd name="adj" fmla="val 58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791FE50-4B80-3187-7900-6F76B8D28298}"/>
              </a:ext>
            </a:extLst>
          </p:cNvPr>
          <p:cNvSpPr/>
          <p:nvPr userDrawn="1"/>
        </p:nvSpPr>
        <p:spPr>
          <a:xfrm>
            <a:off x="405646" y="1155032"/>
            <a:ext cx="7270733" cy="3241142"/>
          </a:xfrm>
          <a:prstGeom prst="roundRect">
            <a:avLst>
              <a:gd name="adj" fmla="val 5828"/>
            </a:avLst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632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asic Dark">
    <p:bg>
      <p:bgPr>
        <a:gradFill>
          <a:gsLst>
            <a:gs pos="0">
              <a:srgbClr val="005589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B05ABBB-DAE4-8E34-8B65-C75C4C264537}"/>
              </a:ext>
            </a:extLst>
          </p:cNvPr>
          <p:cNvSpPr/>
          <p:nvPr userDrawn="1"/>
        </p:nvSpPr>
        <p:spPr>
          <a:xfrm flipH="1">
            <a:off x="0" y="-1"/>
            <a:ext cx="7752143" cy="6858001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2284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AF39F29-4D5D-9BC4-7A0A-7CB180509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582BF2C-4BB6-89FA-B084-A18B691BFA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8B63D954-A57F-7A93-3407-457EC3AC3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677DE31-D835-527B-7132-BA5F59B8E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2884" y="3507662"/>
            <a:ext cx="1418064" cy="141806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EB51A4-43B5-D1F4-456B-AC7D01260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056503"/>
            <a:ext cx="4997523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7858F8B-0977-C4FD-0369-2BC771724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137148"/>
            <a:ext cx="3916017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DF9DC4F-5202-2151-9D5F-D9B5375B7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694236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120997041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asic Dark">
    <p:bg>
      <p:bgPr>
        <a:gradFill>
          <a:gsLst>
            <a:gs pos="0">
              <a:srgbClr val="005589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228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B05ABBB-DAE4-8E34-8B65-C75C4C264537}"/>
              </a:ext>
            </a:extLst>
          </p:cNvPr>
          <p:cNvSpPr/>
          <p:nvPr userDrawn="1"/>
        </p:nvSpPr>
        <p:spPr>
          <a:xfrm flipH="1">
            <a:off x="0" y="-1"/>
            <a:ext cx="7752143" cy="6858001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AF39F29-4D5D-9BC4-7A0A-7CB180509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582BF2C-4BB6-89FA-B084-A18B691BFA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8B63D954-A57F-7A93-3407-457EC3AC3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677DE31-D835-527B-7132-BA5F59B8E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2884" y="3507662"/>
            <a:ext cx="1418064" cy="141806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EB51A4-43B5-D1F4-456B-AC7D01260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056503"/>
            <a:ext cx="4997523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7858F8B-0977-C4FD-0369-2BC771724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137148"/>
            <a:ext cx="3916017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DF9DC4F-5202-2151-9D5F-D9B5375B7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694236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417919131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asic Dark">
    <p:bg>
      <p:bgPr>
        <a:gradFill>
          <a:gsLst>
            <a:gs pos="0">
              <a:schemeClr val="tx2"/>
            </a:gs>
            <a:gs pos="99000">
              <a:srgbClr val="00558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D8FA2A-D1DF-DD89-95F9-02EDCF52B158}"/>
              </a:ext>
            </a:extLst>
          </p:cNvPr>
          <p:cNvSpPr/>
          <p:nvPr userDrawn="1"/>
        </p:nvSpPr>
        <p:spPr>
          <a:xfrm>
            <a:off x="1" y="0"/>
            <a:ext cx="6656295" cy="6858000"/>
          </a:xfrm>
          <a:prstGeom prst="rect">
            <a:avLst/>
          </a:prstGeom>
          <a:gradFill>
            <a:gsLst>
              <a:gs pos="0">
                <a:srgbClr val="022840"/>
              </a:gs>
              <a:gs pos="98000">
                <a:srgbClr val="05192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549EC0-FF4D-D96F-908A-5A8EF954FC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92825" y="2578831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B14C423-903C-2103-A5BF-A0128211B0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1" y="2460311"/>
            <a:ext cx="4607859" cy="1517915"/>
          </a:xfrm>
        </p:spPr>
        <p:txBody>
          <a:bodyPr rIns="91440"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467204E-5EAE-5D62-389A-D6EA53AD82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2722" y="4041287"/>
            <a:ext cx="3916017" cy="494027"/>
          </a:xfrm>
        </p:spPr>
        <p:txBody>
          <a:bodyPr rIns="91440" anchor="ctr">
            <a:normAutofit/>
          </a:bodyPr>
          <a:lstStyle>
            <a:lvl1pPr algn="ctr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1A552CC-15A7-E3F5-5563-E2553BA1FF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195" y="1792268"/>
            <a:ext cx="3403600" cy="376163"/>
          </a:xfrm>
        </p:spPr>
        <p:txBody>
          <a:bodyPr rIns="91440"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06FAE65C-E3F9-9061-E659-ED68C49FD8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6711" y="4680558"/>
            <a:ext cx="2672568" cy="376163"/>
          </a:xfrm>
        </p:spPr>
        <p:txBody>
          <a:bodyPr rIns="0" anchor="ctr">
            <a:noAutofit/>
          </a:bodyPr>
          <a:lstStyle>
            <a:lvl1pPr algn="ctr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2464FF3-E6C1-622B-74A3-D8E57B030D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6711" y="5092402"/>
            <a:ext cx="2672568" cy="376163"/>
          </a:xfrm>
        </p:spPr>
        <p:txBody>
          <a:bodyPr rIns="0" anchor="ctr">
            <a:no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D0D4C78-A1C1-0E8E-40AC-F76045F78D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within this area behind title text. Arrange &gt; send to back. Add a square transparent overlay on top of photo with color #003554. Delete this text box when done.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4904CB8-DEC7-AD89-C350-12B3F4B49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2722" y="4598375"/>
            <a:ext cx="3916017" cy="494027"/>
          </a:xfrm>
        </p:spPr>
        <p:txBody>
          <a:bodyPr rIns="9144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A07644-FEA5-EC3C-2568-B7162B9C8C54}"/>
              </a:ext>
            </a:extLst>
          </p:cNvPr>
          <p:cNvCxnSpPr>
            <a:cxnSpLocks/>
          </p:cNvCxnSpPr>
          <p:nvPr userDrawn="1"/>
        </p:nvCxnSpPr>
        <p:spPr>
          <a:xfrm>
            <a:off x="8237041" y="2213979"/>
            <a:ext cx="241191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90945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Title Horizontal Blue">
    <p:bg>
      <p:bgPr>
        <a:gradFill>
          <a:gsLst>
            <a:gs pos="88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0399-C67A-78EA-3368-C4B20E9A6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3970228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95ABF-5F3F-E4FA-A1B4-E1F64E3DF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4764701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1E33BF-B28A-DA0B-DA49-15B31D4080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8299" y="5342022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44D67CC-1514-EAC7-71F8-49542AE851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06404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30641DC-52C9-E06C-2C6C-420830959D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5829" y="2132628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960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Title Horizontal Blue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9566CE0F-3D9C-6513-DBEE-63388B5B9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06404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0399-C67A-78EA-3368-C4B20E9A6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3970228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95ABF-5F3F-E4FA-A1B4-E1F64E3DF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4764701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1E33BF-B28A-DA0B-DA49-15B31D4080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8299" y="5342022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C309C92-EF97-2C66-F357-00FC25C4EE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5829" y="2132628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148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468" y="6481049"/>
            <a:ext cx="11167533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423253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" y="1070177"/>
            <a:ext cx="10058400" cy="5178225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189" indent="0">
              <a:lnSpc>
                <a:spcPct val="100000"/>
              </a:lnSpc>
              <a:buNone/>
              <a:defRPr sz="1800"/>
            </a:lvl2pPr>
            <a:lvl3pPr marL="914377" indent="0">
              <a:lnSpc>
                <a:spcPct val="100000"/>
              </a:lnSpc>
              <a:buNone/>
              <a:defRPr sz="1800"/>
            </a:lvl3pPr>
            <a:lvl4pPr marL="1371566" indent="0">
              <a:lnSpc>
                <a:spcPct val="100000"/>
              </a:lnSpc>
              <a:buNone/>
              <a:defRPr sz="1800"/>
            </a:lvl4pPr>
            <a:lvl5pPr marL="1828754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/>
              <a:t>Longer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03348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397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9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94.xml"/><Relationship Id="rId42" Type="http://schemas.openxmlformats.org/officeDocument/2006/relationships/slideLayout" Target="../slideLayouts/slideLayout102.xml"/><Relationship Id="rId47" Type="http://schemas.openxmlformats.org/officeDocument/2006/relationships/slideLayout" Target="../slideLayouts/slideLayout107.xml"/><Relationship Id="rId50" Type="http://schemas.openxmlformats.org/officeDocument/2006/relationships/slideLayout" Target="../slideLayouts/slideLayout110.xml"/><Relationship Id="rId55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slideLayout" Target="../slideLayouts/slideLayout105.xml"/><Relationship Id="rId53" Type="http://schemas.openxmlformats.org/officeDocument/2006/relationships/slideLayout" Target="../slideLayouts/slideLayout113.xml"/><Relationship Id="rId58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Relationship Id="rId48" Type="http://schemas.openxmlformats.org/officeDocument/2006/relationships/slideLayout" Target="../slideLayouts/slideLayout108.xml"/><Relationship Id="rId56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68.xml"/><Relationship Id="rId51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46" Type="http://schemas.openxmlformats.org/officeDocument/2006/relationships/slideLayout" Target="../slideLayouts/slideLayout106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101.xml"/><Relationship Id="rId54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49" Type="http://schemas.openxmlformats.org/officeDocument/2006/relationships/slideLayout" Target="../slideLayouts/slideLayout109.xml"/><Relationship Id="rId57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91.xml"/><Relationship Id="rId44" Type="http://schemas.openxmlformats.org/officeDocument/2006/relationships/slideLayout" Target="../slideLayouts/slideLayout104.xml"/><Relationship Id="rId52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22580"/>
            <a:ext cx="10058400" cy="75672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5626"/>
            <a:ext cx="10058400" cy="4651375"/>
          </a:xfrm>
          <a:prstGeom prst="rect">
            <a:avLst/>
          </a:prstGeom>
        </p:spPr>
        <p:txBody>
          <a:bodyPr vert="horz" lIns="0" tIns="45720" rIns="182880" bIns="45720" rtlCol="0">
            <a:norm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2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  <p:sldLayoutId id="2147483853" r:id="rId18"/>
    <p:sldLayoutId id="2147483854" r:id="rId19"/>
    <p:sldLayoutId id="2147483855" r:id="rId20"/>
    <p:sldLayoutId id="2147483856" r:id="rId21"/>
    <p:sldLayoutId id="2147483857" r:id="rId22"/>
    <p:sldLayoutId id="2147483858" r:id="rId23"/>
    <p:sldLayoutId id="2147483859" r:id="rId24"/>
    <p:sldLayoutId id="2147483860" r:id="rId25"/>
    <p:sldLayoutId id="2147483861" r:id="rId26"/>
    <p:sldLayoutId id="2147483862" r:id="rId27"/>
    <p:sldLayoutId id="2147483863" r:id="rId28"/>
    <p:sldLayoutId id="2147483864" r:id="rId29"/>
    <p:sldLayoutId id="2147483865" r:id="rId30"/>
    <p:sldLayoutId id="2147483866" r:id="rId31"/>
    <p:sldLayoutId id="2147483867" r:id="rId32"/>
    <p:sldLayoutId id="2147483868" r:id="rId33"/>
    <p:sldLayoutId id="2147483869" r:id="rId34"/>
    <p:sldLayoutId id="2147483870" r:id="rId35"/>
    <p:sldLayoutId id="2147483871" r:id="rId36"/>
    <p:sldLayoutId id="2147483872" r:id="rId37"/>
    <p:sldLayoutId id="2147483873" r:id="rId38"/>
    <p:sldLayoutId id="2147483874" r:id="rId39"/>
    <p:sldLayoutId id="2147483875" r:id="rId40"/>
    <p:sldLayoutId id="2147483876" r:id="rId41"/>
    <p:sldLayoutId id="2147483877" r:id="rId42"/>
    <p:sldLayoutId id="2147483878" r:id="rId43"/>
    <p:sldLayoutId id="2147483879" r:id="rId44"/>
    <p:sldLayoutId id="2147483880" r:id="rId45"/>
    <p:sldLayoutId id="2147483881" r:id="rId46"/>
    <p:sldLayoutId id="2147483882" r:id="rId47"/>
    <p:sldLayoutId id="2147483883" r:id="rId48"/>
    <p:sldLayoutId id="2147483884" r:id="rId49"/>
    <p:sldLayoutId id="2147483885" r:id="rId50"/>
    <p:sldLayoutId id="2147483886" r:id="rId51"/>
    <p:sldLayoutId id="2147483887" r:id="rId52"/>
    <p:sldLayoutId id="2147483888" r:id="rId53"/>
    <p:sldLayoutId id="2147483889" r:id="rId54"/>
    <p:sldLayoutId id="2147483890" r:id="rId55"/>
    <p:sldLayoutId id="2147483891" r:id="rId56"/>
    <p:sldLayoutId id="2147483892" r:id="rId57"/>
    <p:sldLayoutId id="2147483893" r:id="rId58"/>
    <p:sldLayoutId id="2147483894" r:id="rId59"/>
    <p:sldLayoutId id="2147483895" r:id="rId60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">
          <p15:clr>
            <a:srgbClr val="F26B43"/>
          </p15:clr>
        </p15:guide>
        <p15:guide id="2" pos="672">
          <p15:clr>
            <a:srgbClr val="F26B43"/>
          </p15:clr>
        </p15:guide>
        <p15:guide id="3" pos="7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9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pos="5832">
          <p15:clr>
            <a:srgbClr val="9FCC3B"/>
          </p15:clr>
        </p15:guide>
        <p15:guide id="9" orient="horz" pos="1128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22580"/>
            <a:ext cx="10058400" cy="75672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5626"/>
            <a:ext cx="10058400" cy="4651375"/>
          </a:xfrm>
          <a:prstGeom prst="rect">
            <a:avLst/>
          </a:prstGeom>
        </p:spPr>
        <p:txBody>
          <a:bodyPr vert="horz" lIns="0" tIns="45720" rIns="182880" bIns="45720" rtlCol="0">
            <a:norm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8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  <p:sldLayoutId id="2147483920" r:id="rId21"/>
    <p:sldLayoutId id="2147483921" r:id="rId22"/>
    <p:sldLayoutId id="2147483922" r:id="rId23"/>
    <p:sldLayoutId id="2147483923" r:id="rId24"/>
    <p:sldLayoutId id="2147483924" r:id="rId25"/>
    <p:sldLayoutId id="2147483925" r:id="rId26"/>
    <p:sldLayoutId id="2147483926" r:id="rId27"/>
    <p:sldLayoutId id="2147483927" r:id="rId28"/>
    <p:sldLayoutId id="2147483928" r:id="rId29"/>
    <p:sldLayoutId id="2147483929" r:id="rId30"/>
    <p:sldLayoutId id="2147483930" r:id="rId31"/>
    <p:sldLayoutId id="2147483931" r:id="rId32"/>
    <p:sldLayoutId id="2147483932" r:id="rId33"/>
    <p:sldLayoutId id="2147483933" r:id="rId34"/>
    <p:sldLayoutId id="2147483934" r:id="rId35"/>
    <p:sldLayoutId id="2147483935" r:id="rId36"/>
    <p:sldLayoutId id="2147483936" r:id="rId37"/>
    <p:sldLayoutId id="2147483937" r:id="rId38"/>
    <p:sldLayoutId id="2147483938" r:id="rId39"/>
    <p:sldLayoutId id="2147483939" r:id="rId40"/>
    <p:sldLayoutId id="2147483940" r:id="rId41"/>
    <p:sldLayoutId id="2147483941" r:id="rId42"/>
    <p:sldLayoutId id="2147483942" r:id="rId43"/>
    <p:sldLayoutId id="2147483943" r:id="rId44"/>
    <p:sldLayoutId id="2147483944" r:id="rId45"/>
    <p:sldLayoutId id="2147483945" r:id="rId46"/>
    <p:sldLayoutId id="2147483946" r:id="rId47"/>
    <p:sldLayoutId id="2147483947" r:id="rId48"/>
    <p:sldLayoutId id="2147483948" r:id="rId49"/>
    <p:sldLayoutId id="2147483949" r:id="rId50"/>
    <p:sldLayoutId id="2147483950" r:id="rId51"/>
    <p:sldLayoutId id="2147483951" r:id="rId52"/>
    <p:sldLayoutId id="2147483952" r:id="rId53"/>
    <p:sldLayoutId id="2147483953" r:id="rId54"/>
    <p:sldLayoutId id="2147483954" r:id="rId55"/>
    <p:sldLayoutId id="2147483955" r:id="rId56"/>
    <p:sldLayoutId id="2147483956" r:id="rId57"/>
    <p:sldLayoutId id="2147483957" r:id="rId5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">
          <p15:clr>
            <a:srgbClr val="F26B43"/>
          </p15:clr>
        </p15:guide>
        <p15:guide id="2" pos="672">
          <p15:clr>
            <a:srgbClr val="F26B43"/>
          </p15:clr>
        </p15:guide>
        <p15:guide id="3" pos="7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9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pos="5832">
          <p15:clr>
            <a:srgbClr val="9FCC3B"/>
          </p15:clr>
        </p15:guide>
        <p15:guide id="9" orient="horz" pos="1128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2.em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12.emf"/><Relationship Id="rId4" Type="http://schemas.openxmlformats.org/officeDocument/2006/relationships/chart" Target="../charts/char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A8CE9-736C-FDA3-6C9B-4605B530E9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2960" y="957414"/>
            <a:ext cx="5029199" cy="1669707"/>
          </a:xfrm>
        </p:spPr>
        <p:txBody>
          <a:bodyPr/>
          <a:lstStyle/>
          <a:p>
            <a:r>
              <a:rPr lang="en-US" sz="4400" dirty="0"/>
              <a:t>Monthly</a:t>
            </a:r>
            <a:br>
              <a:rPr lang="en-US" sz="4400" dirty="0"/>
            </a:br>
            <a:r>
              <a:rPr lang="en-US" sz="4400" dirty="0"/>
              <a:t>Market</a:t>
            </a:r>
            <a:br>
              <a:rPr lang="en-US" sz="4400" dirty="0"/>
            </a:br>
            <a:r>
              <a:rPr lang="en-US" sz="4400" dirty="0"/>
              <a:t>Report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508B5-18A5-31CD-1891-F17D3C8D27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961" y="2901559"/>
            <a:ext cx="5029198" cy="543430"/>
          </a:xfrm>
        </p:spPr>
        <p:txBody>
          <a:bodyPr/>
          <a:lstStyle/>
          <a:p>
            <a:r>
              <a:rPr lang="en-US" dirty="0"/>
              <a:t>January 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83516-88D9-F3D5-AC08-4238BA3E6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Presented by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BC1B1E-0D2E-2043-6C5A-5444DDDD42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David Childers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1474A2-9F66-088F-CFC6-078F4F3A13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President of </a:t>
            </a:r>
            <a:br>
              <a:rPr lang="en-US"/>
            </a:br>
            <a:r>
              <a:rPr lang="en-US"/>
              <a:t>Keeping Current Matters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322D4B-B0F0-30EB-BEDA-8A7E02C1DB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07560" y="3944778"/>
            <a:ext cx="1287011" cy="2022447"/>
          </a:xfrm>
          <a:prstGeom prst="rect">
            <a:avLst/>
          </a:prstGeom>
        </p:spPr>
      </p:pic>
      <p:pic>
        <p:nvPicPr>
          <p:cNvPr id="12" name="Picture Placeholder 11" descr="A person in a suit smiling&#10;&#10;AI-generated content may be incorrect.">
            <a:extLst>
              <a:ext uri="{FF2B5EF4-FFF2-40B4-BE49-F238E27FC236}">
                <a16:creationId xmlns:a16="http://schemas.microsoft.com/office/drawing/2014/main" id="{DF8066C9-1075-E1C1-29BE-278FC126DD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7696" b="7696"/>
          <a:stretch>
            <a:fillRect/>
          </a:stretch>
        </p:blipFill>
        <p:spPr>
          <a:xfrm>
            <a:off x="8592825" y="2578831"/>
            <a:ext cx="1840329" cy="1840327"/>
          </a:xfrm>
        </p:spPr>
      </p:pic>
    </p:spTree>
    <p:extLst>
      <p:ext uri="{BB962C8B-B14F-4D97-AF65-F5344CB8AC3E}">
        <p14:creationId xmlns:p14="http://schemas.microsoft.com/office/powerpoint/2010/main" val="759155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5E9B64-44D6-8E60-4B1C-9EC14A8236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Not having heard of it is not as good as having heard of it.</a:t>
            </a:r>
          </a:p>
          <a:p>
            <a:r>
              <a:rPr lang="en-US"/>
              <a:t>Having heard of it is not as good as having seen it.</a:t>
            </a:r>
          </a:p>
          <a:p>
            <a:r>
              <a:rPr lang="en-US"/>
              <a:t>Having seen it is not as good as knowing it.</a:t>
            </a:r>
          </a:p>
          <a:p>
            <a:r>
              <a:rPr lang="en-US"/>
              <a:t>Knowing it is not as good as putting it into practice.</a:t>
            </a:r>
          </a:p>
          <a:p>
            <a:r>
              <a:rPr lang="en-US" b="1">
                <a:solidFill>
                  <a:schemeClr val="accent1"/>
                </a:solidFill>
              </a:rPr>
              <a:t>Learning arrives at putting it into practice . . 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8A1CE-CB5C-FA2B-58B0-972D1BA903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Xunzi</a:t>
            </a:r>
          </a:p>
          <a:p>
            <a:r>
              <a:rPr lang="en-US" b="0"/>
              <a:t>Confucian Philosopher</a:t>
            </a:r>
          </a:p>
        </p:txBody>
      </p:sp>
    </p:spTree>
    <p:extLst>
      <p:ext uri="{BB962C8B-B14F-4D97-AF65-F5344CB8AC3E}">
        <p14:creationId xmlns:p14="http://schemas.microsoft.com/office/powerpoint/2010/main" val="286993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B4E5E-470C-FE45-14E0-9E8D664B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Mortgage Rates Trended Lower in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D6A38-604A-3C32-4A1C-F955C50D4B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30-Year Fixed Mortgage Rate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7E89D-2389-8D57-C90F-2DA889475E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Freddie Mac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515FAF5-AA53-51BE-0F00-5336FDC62A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454391"/>
              </p:ext>
            </p:extLst>
          </p:nvPr>
        </p:nvGraphicFramePr>
        <p:xfrm>
          <a:off x="914399" y="1333500"/>
          <a:ext cx="10315575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A97C9A7-1146-44C6-EB95-4A72A8990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5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0D6B2-DCB3-6DDD-4FC0-FCA5F5F51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icture Placeholder 76">
            <a:extLst>
              <a:ext uri="{FF2B5EF4-FFF2-40B4-BE49-F238E27FC236}">
                <a16:creationId xmlns:a16="http://schemas.microsoft.com/office/drawing/2014/main" id="{DE1D8AE2-F395-2C17-69EE-8FD96A8760D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41E49A2-F8B3-8996-103A-75EBB9F36BCB}"/>
              </a:ext>
            </a:extLst>
          </p:cNvPr>
          <p:cNvGrpSpPr/>
          <p:nvPr/>
        </p:nvGrpSpPr>
        <p:grpSpPr>
          <a:xfrm>
            <a:off x="1352550" y="1561652"/>
            <a:ext cx="9334499" cy="4724399"/>
            <a:chOff x="1352550" y="1524000"/>
            <a:chExt cx="9334499" cy="4724399"/>
          </a:xfrm>
        </p:grpSpPr>
        <mc:AlternateContent xmlns:mc="http://schemas.openxmlformats.org/markup-compatibility/2006" xmlns:cx4="http://schemas.microsoft.com/office/drawing/2016/5/10/chartex">
          <mc:Choice Requires="cx4">
            <p:graphicFrame>
              <p:nvGraphicFramePr>
                <p:cNvPr id="7" name="Chart 6">
                  <a:extLst>
                    <a:ext uri="{FF2B5EF4-FFF2-40B4-BE49-F238E27FC236}">
                      <a16:creationId xmlns:a16="http://schemas.microsoft.com/office/drawing/2014/main" id="{2CE1FCB5-5E88-AC1B-9D20-2134C48DEBC9}"/>
                    </a:ext>
                  </a:extLst>
                </p:cNvPr>
                <p:cNvGraphicFramePr/>
                <p:nvPr/>
              </p:nvGraphicFramePr>
              <p:xfrm>
                <a:off x="1352550" y="1524000"/>
                <a:ext cx="9334499" cy="4724399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3"/>
                </a:graphicData>
              </a:graphic>
            </p:graphicFrame>
          </mc:Choice>
          <mc:Fallback xmlns="">
            <p:pic>
              <p:nvPicPr>
                <p:cNvPr id="7" name="Chart 6">
                  <a:extLst>
                    <a:ext uri="{FF2B5EF4-FFF2-40B4-BE49-F238E27FC236}">
                      <a16:creationId xmlns:a16="http://schemas.microsoft.com/office/drawing/2014/main" id="{2CE1FCB5-5E88-AC1B-9D20-2134C48DEBC9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52550" y="1561652"/>
                  <a:ext cx="9334499" cy="4724399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04BADD-E728-795B-2E81-CA96E4071650}"/>
                </a:ext>
              </a:extLst>
            </p:cNvPr>
            <p:cNvCxnSpPr>
              <a:cxnSpLocks/>
            </p:cNvCxnSpPr>
            <p:nvPr/>
          </p:nvCxnSpPr>
          <p:spPr>
            <a:xfrm>
              <a:off x="9158287" y="2358629"/>
              <a:ext cx="57150" cy="115946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9C16C838-284F-F0AC-62C8-CC33079F9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00350" y="6510583"/>
            <a:ext cx="8324850" cy="255852"/>
          </a:xfrm>
        </p:spPr>
        <p:txBody>
          <a:bodyPr>
            <a:normAutofit lnSpcReduction="10000"/>
          </a:bodyPr>
          <a:lstStyle/>
          <a:p>
            <a:r>
              <a:rPr lang="en-US"/>
              <a:t>Source: FHFA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AE1290-DC67-C2AF-76C4-02FE066C7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09525"/>
            <a:ext cx="10058400" cy="538227"/>
          </a:xfrm>
        </p:spPr>
        <p:txBody>
          <a:bodyPr/>
          <a:lstStyle/>
          <a:p>
            <a:r>
              <a:rPr lang="en-US" sz="2800"/>
              <a:t>Cooling Price Growth Looked Different Across the Country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C8FBAA5-0C01-AEB7-BD96-49D36683DF98}"/>
              </a:ext>
            </a:extLst>
          </p:cNvPr>
          <p:cNvSpPr/>
          <p:nvPr/>
        </p:nvSpPr>
        <p:spPr>
          <a:xfrm>
            <a:off x="9179717" y="5842080"/>
            <a:ext cx="1811802" cy="4616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BB397-0BC0-4381-E025-76F608F88604}"/>
              </a:ext>
            </a:extLst>
          </p:cNvPr>
          <p:cNvSpPr txBox="1"/>
          <p:nvPr/>
        </p:nvSpPr>
        <p:spPr>
          <a:xfrm>
            <a:off x="9179718" y="5842357"/>
            <a:ext cx="1811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National Average: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2.3%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D68F3E-632F-EEED-0213-A9C8932951A4}"/>
              </a:ext>
            </a:extLst>
          </p:cNvPr>
          <p:cNvSpPr txBox="1"/>
          <p:nvPr/>
        </p:nvSpPr>
        <p:spPr>
          <a:xfrm>
            <a:off x="3102836" y="5283927"/>
            <a:ext cx="490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6DA773-7C3C-0E6E-E28D-FE1F37E0E34C}"/>
              </a:ext>
            </a:extLst>
          </p:cNvPr>
          <p:cNvSpPr txBox="1"/>
          <p:nvPr/>
        </p:nvSpPr>
        <p:spPr>
          <a:xfrm>
            <a:off x="3229792" y="1730517"/>
            <a:ext cx="3786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1E5D2F-94CD-F65D-6FC5-67CB6F0BA3BC}"/>
              </a:ext>
            </a:extLst>
          </p:cNvPr>
          <p:cNvSpPr txBox="1"/>
          <p:nvPr/>
        </p:nvSpPr>
        <p:spPr>
          <a:xfrm>
            <a:off x="3043238" y="2303610"/>
            <a:ext cx="407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529427-7EB2-CA7E-10DF-FCE8F5EAAB8F}"/>
              </a:ext>
            </a:extLst>
          </p:cNvPr>
          <p:cNvSpPr txBox="1"/>
          <p:nvPr/>
        </p:nvSpPr>
        <p:spPr>
          <a:xfrm>
            <a:off x="2864711" y="3479972"/>
            <a:ext cx="3571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270BA5-BBE8-282F-9A8B-9414241CDE7B}"/>
              </a:ext>
            </a:extLst>
          </p:cNvPr>
          <p:cNvSpPr txBox="1"/>
          <p:nvPr/>
        </p:nvSpPr>
        <p:spPr>
          <a:xfrm>
            <a:off x="4517910" y="2046945"/>
            <a:ext cx="354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MT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71366E-C2E6-C6B8-DB29-EDDDEE0855CF}"/>
              </a:ext>
            </a:extLst>
          </p:cNvPr>
          <p:cNvSpPr txBox="1"/>
          <p:nvPr/>
        </p:nvSpPr>
        <p:spPr>
          <a:xfrm>
            <a:off x="3805407" y="2388391"/>
            <a:ext cx="3427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C1B05B-8A56-63FE-9582-340456F95585}"/>
              </a:ext>
            </a:extLst>
          </p:cNvPr>
          <p:cNvSpPr txBox="1"/>
          <p:nvPr/>
        </p:nvSpPr>
        <p:spPr>
          <a:xfrm>
            <a:off x="3360182" y="3228627"/>
            <a:ext cx="385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NV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1E0B44-0F16-2B7A-B34E-AD0912B3B7FA}"/>
              </a:ext>
            </a:extLst>
          </p:cNvPr>
          <p:cNvSpPr txBox="1"/>
          <p:nvPr/>
        </p:nvSpPr>
        <p:spPr>
          <a:xfrm>
            <a:off x="3945799" y="3350352"/>
            <a:ext cx="528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FD2E55-F4DE-0071-1AE4-20D31601E431}"/>
              </a:ext>
            </a:extLst>
          </p:cNvPr>
          <p:cNvSpPr txBox="1"/>
          <p:nvPr/>
        </p:nvSpPr>
        <p:spPr>
          <a:xfrm>
            <a:off x="3890960" y="4218993"/>
            <a:ext cx="357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AZ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722F3C-2C63-2858-5915-B671CA2E7872}"/>
              </a:ext>
            </a:extLst>
          </p:cNvPr>
          <p:cNvSpPr txBox="1"/>
          <p:nvPr/>
        </p:nvSpPr>
        <p:spPr>
          <a:xfrm>
            <a:off x="5607675" y="2078544"/>
            <a:ext cx="385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9629789-EAF2-2113-9B0D-9DFFCB8879C8}"/>
              </a:ext>
            </a:extLst>
          </p:cNvPr>
          <p:cNvSpPr txBox="1"/>
          <p:nvPr/>
        </p:nvSpPr>
        <p:spPr>
          <a:xfrm>
            <a:off x="4658472" y="2786102"/>
            <a:ext cx="385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90AC56-DE77-4D08-5467-9A95D88BA3DB}"/>
              </a:ext>
            </a:extLst>
          </p:cNvPr>
          <p:cNvSpPr txBox="1"/>
          <p:nvPr/>
        </p:nvSpPr>
        <p:spPr>
          <a:xfrm>
            <a:off x="5619301" y="2622795"/>
            <a:ext cx="3672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BB9D12-E6CE-C0DB-3760-D1799A7AD0B2}"/>
              </a:ext>
            </a:extLst>
          </p:cNvPr>
          <p:cNvSpPr txBox="1"/>
          <p:nvPr/>
        </p:nvSpPr>
        <p:spPr>
          <a:xfrm>
            <a:off x="6317223" y="2289012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509A5C-DFCE-F749-5EA8-15EDC3B43433}"/>
              </a:ext>
            </a:extLst>
          </p:cNvPr>
          <p:cNvSpPr txBox="1"/>
          <p:nvPr/>
        </p:nvSpPr>
        <p:spPr>
          <a:xfrm>
            <a:off x="6476132" y="3034264"/>
            <a:ext cx="3255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60C6565-35C2-1AF6-8A95-D5CD586F8E8A}"/>
              </a:ext>
            </a:extLst>
          </p:cNvPr>
          <p:cNvSpPr txBox="1"/>
          <p:nvPr/>
        </p:nvSpPr>
        <p:spPr>
          <a:xfrm>
            <a:off x="5625277" y="3140008"/>
            <a:ext cx="385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ADB9E56-33D3-560B-2187-F8F25139C62C}"/>
              </a:ext>
            </a:extLst>
          </p:cNvPr>
          <p:cNvSpPr txBox="1"/>
          <p:nvPr/>
        </p:nvSpPr>
        <p:spPr>
          <a:xfrm>
            <a:off x="4837880" y="3515577"/>
            <a:ext cx="3690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1509D6-F0A8-6DD5-5ACE-E9718F96136E}"/>
              </a:ext>
            </a:extLst>
          </p:cNvPr>
          <p:cNvSpPr txBox="1"/>
          <p:nvPr/>
        </p:nvSpPr>
        <p:spPr>
          <a:xfrm>
            <a:off x="4663460" y="4294048"/>
            <a:ext cx="406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07074E-F4D9-48AC-9022-61F3160C549C}"/>
              </a:ext>
            </a:extLst>
          </p:cNvPr>
          <p:cNvSpPr txBox="1"/>
          <p:nvPr/>
        </p:nvSpPr>
        <p:spPr>
          <a:xfrm>
            <a:off x="5811581" y="3651874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885D27-D704-3A62-AB20-FBDB783251AB}"/>
              </a:ext>
            </a:extLst>
          </p:cNvPr>
          <p:cNvSpPr txBox="1"/>
          <p:nvPr/>
        </p:nvSpPr>
        <p:spPr>
          <a:xfrm>
            <a:off x="5893359" y="4208191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16D47B-AB1C-0A0D-B2D8-F32361527D11}"/>
              </a:ext>
            </a:extLst>
          </p:cNvPr>
          <p:cNvSpPr txBox="1"/>
          <p:nvPr/>
        </p:nvSpPr>
        <p:spPr>
          <a:xfrm>
            <a:off x="5591005" y="4891387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35E0C1-3236-A9C8-B148-38C64CF6B6A6}"/>
              </a:ext>
            </a:extLst>
          </p:cNvPr>
          <p:cNvSpPr txBox="1"/>
          <p:nvPr/>
        </p:nvSpPr>
        <p:spPr>
          <a:xfrm>
            <a:off x="6875585" y="2556184"/>
            <a:ext cx="342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3C45DD-6AA6-10D8-2165-16B93BD40093}"/>
              </a:ext>
            </a:extLst>
          </p:cNvPr>
          <p:cNvSpPr txBox="1"/>
          <p:nvPr/>
        </p:nvSpPr>
        <p:spPr>
          <a:xfrm>
            <a:off x="7046115" y="3354478"/>
            <a:ext cx="302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C9D49D5-AC16-C71A-BF37-314C2EEE610D}"/>
              </a:ext>
            </a:extLst>
          </p:cNvPr>
          <p:cNvSpPr txBox="1"/>
          <p:nvPr/>
        </p:nvSpPr>
        <p:spPr>
          <a:xfrm>
            <a:off x="6583408" y="3670357"/>
            <a:ext cx="3905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CE8EB7-19C6-0142-5F59-7EA990A09B41}"/>
              </a:ext>
            </a:extLst>
          </p:cNvPr>
          <p:cNvSpPr txBox="1"/>
          <p:nvPr/>
        </p:nvSpPr>
        <p:spPr>
          <a:xfrm>
            <a:off x="6626595" y="4294641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AD6EBF-CFF5-374A-A116-4FF6D8A4D088}"/>
              </a:ext>
            </a:extLst>
          </p:cNvPr>
          <p:cNvSpPr txBox="1"/>
          <p:nvPr/>
        </p:nvSpPr>
        <p:spPr>
          <a:xfrm>
            <a:off x="6673028" y="4999904"/>
            <a:ext cx="3255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17B009-3078-0004-F12E-538EF9A18499}"/>
              </a:ext>
            </a:extLst>
          </p:cNvPr>
          <p:cNvSpPr txBox="1"/>
          <p:nvPr/>
        </p:nvSpPr>
        <p:spPr>
          <a:xfrm>
            <a:off x="7040306" y="4653610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D41EEFC-7A42-80B3-F366-5A7E77146486}"/>
              </a:ext>
            </a:extLst>
          </p:cNvPr>
          <p:cNvSpPr txBox="1"/>
          <p:nvPr/>
        </p:nvSpPr>
        <p:spPr>
          <a:xfrm>
            <a:off x="7485785" y="4618287"/>
            <a:ext cx="3255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64982A-1C87-88DF-16D4-C5B60B7B5314}"/>
              </a:ext>
            </a:extLst>
          </p:cNvPr>
          <p:cNvSpPr txBox="1"/>
          <p:nvPr/>
        </p:nvSpPr>
        <p:spPr>
          <a:xfrm>
            <a:off x="7923817" y="4589308"/>
            <a:ext cx="402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9085E5-6093-2A67-621E-F601A80C5CEE}"/>
              </a:ext>
            </a:extLst>
          </p:cNvPr>
          <p:cNvSpPr txBox="1"/>
          <p:nvPr/>
        </p:nvSpPr>
        <p:spPr>
          <a:xfrm>
            <a:off x="8330689" y="5245121"/>
            <a:ext cx="3255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BC3B7A0-B3CD-A0D6-7F36-E4DBDBA5338E}"/>
              </a:ext>
            </a:extLst>
          </p:cNvPr>
          <p:cNvSpPr txBox="1"/>
          <p:nvPr/>
        </p:nvSpPr>
        <p:spPr>
          <a:xfrm>
            <a:off x="8153450" y="4353115"/>
            <a:ext cx="3691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42FD8D0-3911-AD03-1973-1997575EB428}"/>
              </a:ext>
            </a:extLst>
          </p:cNvPr>
          <p:cNvSpPr txBox="1"/>
          <p:nvPr/>
        </p:nvSpPr>
        <p:spPr>
          <a:xfrm>
            <a:off x="7438975" y="3346865"/>
            <a:ext cx="302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0908BB-1011-80E8-204A-CCDAB531D8B3}"/>
              </a:ext>
            </a:extLst>
          </p:cNvPr>
          <p:cNvSpPr txBox="1"/>
          <p:nvPr/>
        </p:nvSpPr>
        <p:spPr>
          <a:xfrm>
            <a:off x="7827135" y="3251549"/>
            <a:ext cx="4297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D9A5663-F4C3-794E-943A-0693ABAEB491}"/>
              </a:ext>
            </a:extLst>
          </p:cNvPr>
          <p:cNvSpPr txBox="1"/>
          <p:nvPr/>
        </p:nvSpPr>
        <p:spPr>
          <a:xfrm>
            <a:off x="7739315" y="3751656"/>
            <a:ext cx="371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F40B60C-359B-2E54-F0E3-033333608F2C}"/>
              </a:ext>
            </a:extLst>
          </p:cNvPr>
          <p:cNvSpPr txBox="1"/>
          <p:nvPr/>
        </p:nvSpPr>
        <p:spPr>
          <a:xfrm rot="21360371">
            <a:off x="7134404" y="4224985"/>
            <a:ext cx="466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B5036BD-7779-49B0-A5E1-3FF28F369D3D}"/>
              </a:ext>
            </a:extLst>
          </p:cNvPr>
          <p:cNvSpPr txBox="1"/>
          <p:nvPr/>
        </p:nvSpPr>
        <p:spPr>
          <a:xfrm>
            <a:off x="7562200" y="2723599"/>
            <a:ext cx="3412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EE3FA0A-D4E5-946E-BE84-D0065512A719}"/>
              </a:ext>
            </a:extLst>
          </p:cNvPr>
          <p:cNvSpPr txBox="1"/>
          <p:nvPr/>
        </p:nvSpPr>
        <p:spPr>
          <a:xfrm>
            <a:off x="8728435" y="2026925"/>
            <a:ext cx="8358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NH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3.7%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FEFFBAC-B4FB-6CB4-A0E0-564452E266F4}"/>
              </a:ext>
            </a:extLst>
          </p:cNvPr>
          <p:cNvSpPr txBox="1"/>
          <p:nvPr/>
        </p:nvSpPr>
        <p:spPr>
          <a:xfrm>
            <a:off x="8652235" y="2210490"/>
            <a:ext cx="8358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VT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-0.9%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0542D1B-B229-223F-3482-BE0074F81C27}"/>
              </a:ext>
            </a:extLst>
          </p:cNvPr>
          <p:cNvSpPr txBox="1"/>
          <p:nvPr/>
        </p:nvSpPr>
        <p:spPr>
          <a:xfrm>
            <a:off x="9577554" y="2626364"/>
            <a:ext cx="919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3.4%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E9F9716-6E5F-D0E9-78CB-839CB6CE86AD}"/>
              </a:ext>
            </a:extLst>
          </p:cNvPr>
          <p:cNvSpPr txBox="1"/>
          <p:nvPr/>
        </p:nvSpPr>
        <p:spPr>
          <a:xfrm>
            <a:off x="9687090" y="2864448"/>
            <a:ext cx="919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3.9%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0581E7-AEBF-6E64-C034-B794EAD3BCB4}"/>
              </a:ext>
            </a:extLst>
          </p:cNvPr>
          <p:cNvSpPr txBox="1"/>
          <p:nvPr/>
        </p:nvSpPr>
        <p:spPr>
          <a:xfrm>
            <a:off x="9556342" y="3038446"/>
            <a:ext cx="919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CT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5.8%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D19BF28-3EF5-929D-C755-0BB3FDBE1260}"/>
              </a:ext>
            </a:extLst>
          </p:cNvPr>
          <p:cNvSpPr txBox="1"/>
          <p:nvPr/>
        </p:nvSpPr>
        <p:spPr>
          <a:xfrm>
            <a:off x="9353716" y="3215798"/>
            <a:ext cx="10275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NJ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5.9%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E4048B2-A6F2-3F46-8B7E-2AF570406CDC}"/>
              </a:ext>
            </a:extLst>
          </p:cNvPr>
          <p:cNvSpPr txBox="1"/>
          <p:nvPr/>
        </p:nvSpPr>
        <p:spPr>
          <a:xfrm>
            <a:off x="9220366" y="3377442"/>
            <a:ext cx="10096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3.3%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B2029CF-E112-6C11-3570-1C89AC9CA02E}"/>
              </a:ext>
            </a:extLst>
          </p:cNvPr>
          <p:cNvSpPr txBox="1"/>
          <p:nvPr/>
        </p:nvSpPr>
        <p:spPr>
          <a:xfrm>
            <a:off x="9129878" y="3547423"/>
            <a:ext cx="1100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MD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1.7%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7374E96-D5A2-D760-7B3C-106C99D9B38A}"/>
              </a:ext>
            </a:extLst>
          </p:cNvPr>
          <p:cNvSpPr txBox="1"/>
          <p:nvPr/>
        </p:nvSpPr>
        <p:spPr>
          <a:xfrm>
            <a:off x="9077490" y="3711310"/>
            <a:ext cx="810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DC 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1.1%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9DC114A-A11E-4212-8BFF-945BA30248B4}"/>
              </a:ext>
            </a:extLst>
          </p:cNvPr>
          <p:cNvSpPr txBox="1"/>
          <p:nvPr/>
        </p:nvSpPr>
        <p:spPr>
          <a:xfrm>
            <a:off x="8206688" y="4126357"/>
            <a:ext cx="3698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NC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DB39C18-36FA-CCE0-A53D-D1A89E4FD0D7}"/>
              </a:ext>
            </a:extLst>
          </p:cNvPr>
          <p:cNvSpPr txBox="1"/>
          <p:nvPr/>
        </p:nvSpPr>
        <p:spPr>
          <a:xfrm>
            <a:off x="8570652" y="3604907"/>
            <a:ext cx="4080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DFDB26A-5066-034B-1EEB-0EC1C1A4FE53}"/>
              </a:ext>
            </a:extLst>
          </p:cNvPr>
          <p:cNvSpPr txBox="1"/>
          <p:nvPr/>
        </p:nvSpPr>
        <p:spPr>
          <a:xfrm>
            <a:off x="8139523" y="3771606"/>
            <a:ext cx="400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WV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2CADCD5-6420-19F7-FE4C-D83C3B461B10}"/>
              </a:ext>
            </a:extLst>
          </p:cNvPr>
          <p:cNvSpPr txBox="1"/>
          <p:nvPr/>
        </p:nvSpPr>
        <p:spPr>
          <a:xfrm>
            <a:off x="8510391" y="3041795"/>
            <a:ext cx="3619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1FD66A0-FFD9-72E1-B30C-49D75676975B}"/>
              </a:ext>
            </a:extLst>
          </p:cNvPr>
          <p:cNvSpPr txBox="1"/>
          <p:nvPr/>
        </p:nvSpPr>
        <p:spPr>
          <a:xfrm>
            <a:off x="8803544" y="2586335"/>
            <a:ext cx="361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5A0C931-AFE0-3529-C657-837F375E3811}"/>
              </a:ext>
            </a:extLst>
          </p:cNvPr>
          <p:cNvSpPr txBox="1"/>
          <p:nvPr/>
        </p:nvSpPr>
        <p:spPr>
          <a:xfrm>
            <a:off x="9402328" y="1960250"/>
            <a:ext cx="3667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773190F-BDB6-0306-F1C0-17AD6F85921D}"/>
              </a:ext>
            </a:extLst>
          </p:cNvPr>
          <p:cNvSpPr txBox="1"/>
          <p:nvPr/>
        </p:nvSpPr>
        <p:spPr>
          <a:xfrm>
            <a:off x="4225020" y="5664595"/>
            <a:ext cx="733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FE3C9DF-88B2-AA10-F4C8-1BC11FCA9196}"/>
              </a:ext>
            </a:extLst>
          </p:cNvPr>
          <p:cNvSpPr txBox="1"/>
          <p:nvPr/>
        </p:nvSpPr>
        <p:spPr>
          <a:xfrm>
            <a:off x="4362450" y="5808107"/>
            <a:ext cx="5152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3.5%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5269CDA-2341-2A55-EC4A-05C1ABEFBF8D}"/>
              </a:ext>
            </a:extLst>
          </p:cNvPr>
          <p:cNvCxnSpPr>
            <a:cxnSpLocks/>
          </p:cNvCxnSpPr>
          <p:nvPr/>
        </p:nvCxnSpPr>
        <p:spPr>
          <a:xfrm>
            <a:off x="9291637" y="2243764"/>
            <a:ext cx="100013" cy="216599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57E38D7-D8BB-7C37-1F71-634A439F9B15}"/>
              </a:ext>
            </a:extLst>
          </p:cNvPr>
          <p:cNvCxnSpPr/>
          <p:nvPr/>
        </p:nvCxnSpPr>
        <p:spPr>
          <a:xfrm flipV="1">
            <a:off x="9386887" y="2769129"/>
            <a:ext cx="219075" cy="93821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15375AC-4E0F-7834-C6A3-5DE6BC595231}"/>
              </a:ext>
            </a:extLst>
          </p:cNvPr>
          <p:cNvCxnSpPr>
            <a:cxnSpLocks/>
          </p:cNvCxnSpPr>
          <p:nvPr/>
        </p:nvCxnSpPr>
        <p:spPr>
          <a:xfrm>
            <a:off x="9453561" y="2977167"/>
            <a:ext cx="266701" cy="2701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825BFCF-7E15-EA9C-E978-0CCF9C092B15}"/>
              </a:ext>
            </a:extLst>
          </p:cNvPr>
          <p:cNvCxnSpPr>
            <a:cxnSpLocks/>
          </p:cNvCxnSpPr>
          <p:nvPr/>
        </p:nvCxnSpPr>
        <p:spPr>
          <a:xfrm>
            <a:off x="9348787" y="3031645"/>
            <a:ext cx="271463" cy="10125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C04D5CC-E664-48B2-D075-37908274338F}"/>
              </a:ext>
            </a:extLst>
          </p:cNvPr>
          <p:cNvCxnSpPr>
            <a:cxnSpLocks/>
          </p:cNvCxnSpPr>
          <p:nvPr/>
        </p:nvCxnSpPr>
        <p:spPr>
          <a:xfrm>
            <a:off x="9182099" y="3335998"/>
            <a:ext cx="209551" cy="2613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AF08946-1448-27FF-ED89-0B6812605AEE}"/>
              </a:ext>
            </a:extLst>
          </p:cNvPr>
          <p:cNvCxnSpPr>
            <a:cxnSpLocks/>
          </p:cNvCxnSpPr>
          <p:nvPr/>
        </p:nvCxnSpPr>
        <p:spPr>
          <a:xfrm flipV="1">
            <a:off x="9091611" y="3519321"/>
            <a:ext cx="176213" cy="2686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7E610B9-31F8-9986-8C6D-3FDC699A702F}"/>
              </a:ext>
            </a:extLst>
          </p:cNvPr>
          <p:cNvCxnSpPr>
            <a:cxnSpLocks/>
          </p:cNvCxnSpPr>
          <p:nvPr/>
        </p:nvCxnSpPr>
        <p:spPr>
          <a:xfrm>
            <a:off x="8948736" y="3603334"/>
            <a:ext cx="219076" cy="6107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200F3963-C94C-6EDD-3A62-521004F553C0}"/>
              </a:ext>
            </a:extLst>
          </p:cNvPr>
          <p:cNvCxnSpPr>
            <a:cxnSpLocks/>
          </p:cNvCxnSpPr>
          <p:nvPr/>
        </p:nvCxnSpPr>
        <p:spPr>
          <a:xfrm>
            <a:off x="8748711" y="3538308"/>
            <a:ext cx="361951" cy="28509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0A3AF9E3-B532-C93E-E7A8-C584401D5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3CAA3-AEF1-6530-7998-8345CB7157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/>
              <a:t>Percent Change in Home Prices, Year-Over-Year, Q3 2025</a:t>
            </a:r>
          </a:p>
        </p:txBody>
      </p:sp>
    </p:spTree>
    <p:extLst>
      <p:ext uri="{BB962C8B-B14F-4D97-AF65-F5344CB8AC3E}">
        <p14:creationId xmlns:p14="http://schemas.microsoft.com/office/powerpoint/2010/main" val="162344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ADE6A-7A2C-DAE3-B5B3-FA09C7113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D6510-1589-DCB0-9A6E-D4F949BD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373" y="420873"/>
            <a:ext cx="10058400" cy="535747"/>
          </a:xfrm>
        </p:spPr>
        <p:txBody>
          <a:bodyPr/>
          <a:lstStyle/>
          <a:p>
            <a:r>
              <a:rPr lang="en-US"/>
              <a:t>Inventory’s Been Rebuilding Gradually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C9AD8-5E11-4B39-80E9-9D7F83615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1028728"/>
            <a:ext cx="10058400" cy="308459"/>
          </a:xfrm>
        </p:spPr>
        <p:txBody>
          <a:bodyPr/>
          <a:lstStyle/>
          <a:p>
            <a:r>
              <a:rPr lang="en-US"/>
              <a:t>Active Monthly Listings Count, in Thousands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9307D-0559-AEFC-A5D8-78C59715E3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0AD3BA9-EBA8-8C00-8705-67B1D96F6426}"/>
              </a:ext>
            </a:extLst>
          </p:cNvPr>
          <p:cNvGraphicFramePr/>
          <p:nvPr/>
        </p:nvGraphicFramePr>
        <p:xfrm>
          <a:off x="593889" y="1534267"/>
          <a:ext cx="10697475" cy="493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2090E53-8D6F-A7BB-3514-7C4C8E13EAB7}"/>
              </a:ext>
            </a:extLst>
          </p:cNvPr>
          <p:cNvSpPr txBox="1"/>
          <p:nvPr/>
        </p:nvSpPr>
        <p:spPr>
          <a:xfrm>
            <a:off x="9387532" y="5124536"/>
            <a:ext cx="1073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solidFill>
                  <a:srgbClr val="FFFFFF"/>
                </a:solidFill>
                <a:latin typeface="Arial" panose="020B0604020202020204"/>
              </a:rPr>
              <a:t>Nov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FFFFFF"/>
                </a:solidFill>
                <a:latin typeface="Arial" panose="020B0604020202020204"/>
              </a:rPr>
              <a:t>1,072,417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12.6% Y-O-Y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06B5C1-8ED6-1DDE-89F0-A52A7E44F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79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53F740-935A-29A0-B415-52BED2BC3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4097396"/>
            <a:ext cx="8915400" cy="1507407"/>
          </a:xfrm>
        </p:spPr>
        <p:txBody>
          <a:bodyPr>
            <a:normAutofit/>
          </a:bodyPr>
          <a:lstStyle/>
          <a:p>
            <a:r>
              <a:rPr lang="en-US"/>
              <a:t>2026 Housing Market Forecast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AD98F-AD0F-4952-D0D4-08B2877625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38300" y="5465754"/>
            <a:ext cx="8915400" cy="577321"/>
          </a:xfrm>
        </p:spPr>
        <p:txBody>
          <a:bodyPr>
            <a:normAutofit/>
          </a:bodyPr>
          <a:lstStyle/>
          <a:p>
            <a:r>
              <a:rPr lang="en-US"/>
              <a:t>“Steadier and Stronger”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56D4BD9-8E85-8769-C1B9-A91C96F66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2192000" cy="369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86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2AF2D-9FAD-CB44-5E9F-4CED7836B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5E4CE8-6BEE-DD08-530B-5C07699CE6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Realtor.com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19235-9DBE-5CD3-333A-CBE454CF26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600"/>
              <a:t>In 2026, we expect a housing market that’s </a:t>
            </a:r>
            <a:r>
              <a:rPr lang="en-US" sz="3600" b="1">
                <a:solidFill>
                  <a:schemeClr val="accent4"/>
                </a:solidFill>
              </a:rPr>
              <a:t>steadier,</a:t>
            </a:r>
            <a:r>
              <a:rPr lang="en-US" sz="3600"/>
              <a:t> but not yet off to the races.</a:t>
            </a:r>
          </a:p>
        </p:txBody>
      </p:sp>
    </p:spTree>
    <p:extLst>
      <p:ext uri="{BB962C8B-B14F-4D97-AF65-F5344CB8AC3E}">
        <p14:creationId xmlns:p14="http://schemas.microsoft.com/office/powerpoint/2010/main" val="3138908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1FA98-700D-B2AA-6183-5A5CDA5A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0E7907-732B-4C31-779A-933E70AFCC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000" b="1">
                <a:solidFill>
                  <a:schemeClr val="accent1"/>
                </a:solidFill>
              </a:rPr>
              <a:t>We anticipate affordability will improve modestly,</a:t>
            </a:r>
            <a:br>
              <a:rPr lang="en-US" sz="3000" b="1">
                <a:solidFill>
                  <a:schemeClr val="accent1"/>
                </a:solidFill>
              </a:rPr>
            </a:br>
            <a:r>
              <a:rPr lang="en-US" sz="3000" b="1">
                <a:solidFill>
                  <a:schemeClr val="accent1"/>
                </a:solidFill>
              </a:rPr>
              <a:t>on average, in 2026. </a:t>
            </a:r>
            <a:r>
              <a:rPr lang="en-US" sz="3000"/>
              <a:t>This results from our expectations of slightly lower interest rates, only modest increases in home prices and a more balanced market than in recent years.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FB47B-4530-E753-AB35-0451C3C3E7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Jake Krimmel</a:t>
            </a:r>
          </a:p>
          <a:p>
            <a:r>
              <a:rPr lang="en-US" b="0"/>
              <a:t>Senior Economist, Realtor.com</a:t>
            </a:r>
          </a:p>
        </p:txBody>
      </p:sp>
    </p:spTree>
    <p:extLst>
      <p:ext uri="{BB962C8B-B14F-4D97-AF65-F5344CB8AC3E}">
        <p14:creationId xmlns:p14="http://schemas.microsoft.com/office/powerpoint/2010/main" val="33512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7A378F-9630-9207-23BF-CB662B9A7173}"/>
              </a:ext>
            </a:extLst>
          </p:cNvPr>
          <p:cNvSpPr txBox="1"/>
          <p:nvPr/>
        </p:nvSpPr>
        <p:spPr>
          <a:xfrm>
            <a:off x="1594098" y="3988695"/>
            <a:ext cx="28609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773C76-5D10-B433-4262-6D8E17DE90CC}"/>
              </a:ext>
            </a:extLst>
          </p:cNvPr>
          <p:cNvSpPr txBox="1"/>
          <p:nvPr/>
        </p:nvSpPr>
        <p:spPr>
          <a:xfrm>
            <a:off x="4665545" y="3988695"/>
            <a:ext cx="28609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111EDF-4C1F-9200-736B-95CB915E40DE}"/>
              </a:ext>
            </a:extLst>
          </p:cNvPr>
          <p:cNvSpPr txBox="1"/>
          <p:nvPr/>
        </p:nvSpPr>
        <p:spPr>
          <a:xfrm>
            <a:off x="7736990" y="3988695"/>
            <a:ext cx="28609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Wages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E4C564-E7D5-DEBE-ACC5-2630B0B91F4F}"/>
              </a:ext>
            </a:extLst>
          </p:cNvPr>
          <p:cNvGrpSpPr/>
          <p:nvPr/>
        </p:nvGrpSpPr>
        <p:grpSpPr>
          <a:xfrm>
            <a:off x="1213337" y="1236950"/>
            <a:ext cx="9765323" cy="4378404"/>
            <a:chOff x="1213337" y="1236950"/>
            <a:chExt cx="9765323" cy="437840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0CA468F6-D96A-0445-C3FF-30CED5B7804D}"/>
                </a:ext>
              </a:extLst>
            </p:cNvPr>
            <p:cNvSpPr/>
            <p:nvPr/>
          </p:nvSpPr>
          <p:spPr>
            <a:xfrm>
              <a:off x="2936631" y="1236950"/>
              <a:ext cx="6318740" cy="1419751"/>
            </a:xfrm>
            <a:prstGeom prst="roundRect">
              <a:avLst>
                <a:gd name="adj" fmla="val 6285"/>
              </a:avLst>
            </a:prstGeom>
            <a:solidFill>
              <a:schemeClr val="accent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6A0B00A-4B7C-DBEC-2FD1-5F25B5C4B44D}"/>
                </a:ext>
              </a:extLst>
            </p:cNvPr>
            <p:cNvSpPr txBox="1"/>
            <p:nvPr/>
          </p:nvSpPr>
          <p:spPr>
            <a:xfrm>
              <a:off x="3268763" y="1392033"/>
              <a:ext cx="565446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>
                  <a:ln>
                    <a:noFill/>
                  </a:ln>
                  <a:solidFill>
                    <a:srgbClr val="11121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Affordability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1E79A0C-6AB2-6FCD-2A32-03E447F9626E}"/>
                </a:ext>
              </a:extLst>
            </p:cNvPr>
            <p:cNvSpPr/>
            <p:nvPr/>
          </p:nvSpPr>
          <p:spPr>
            <a:xfrm>
              <a:off x="1213337" y="3470031"/>
              <a:ext cx="9765323" cy="2145323"/>
            </a:xfrm>
            <a:prstGeom prst="roundRect">
              <a:avLst>
                <a:gd name="adj" fmla="val 6285"/>
              </a:avLst>
            </a:prstGeom>
            <a:no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815CD7-AF3F-AA89-3C37-9A4B36ED4A1C}"/>
                </a:ext>
              </a:extLst>
            </p:cNvPr>
            <p:cNvCxnSpPr>
              <a:stCxn id="8" idx="2"/>
              <a:endCxn id="7" idx="0"/>
            </p:cNvCxnSpPr>
            <p:nvPr/>
          </p:nvCxnSpPr>
          <p:spPr>
            <a:xfrm flipH="1">
              <a:off x="6095997" y="2656700"/>
              <a:ext cx="3" cy="813331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2577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61B6C-8A87-0892-D7AF-63B8F0D1F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9C68AB-4B8E-8C98-1736-720764FC77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Lawrence Yun</a:t>
            </a:r>
          </a:p>
          <a:p>
            <a:r>
              <a:rPr lang="en-US" b="0"/>
              <a:t>Chief Economist, NAR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5AE99-7E8F-656C-640A-3FCB00CBA2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/>
              <a:t>As we go into next year, the mortgage rate will be a little bit better. </a:t>
            </a:r>
            <a:r>
              <a:rPr lang="en-US" sz="2800" b="1">
                <a:solidFill>
                  <a:schemeClr val="tx2"/>
                </a:solidFill>
              </a:rPr>
              <a:t>It’s not going to be a big decline, but it will</a:t>
            </a:r>
            <a:br>
              <a:rPr lang="en-US" sz="2800" b="1">
                <a:solidFill>
                  <a:schemeClr val="tx2"/>
                </a:solidFill>
              </a:rPr>
            </a:br>
            <a:r>
              <a:rPr lang="en-US" sz="2800" b="1">
                <a:solidFill>
                  <a:schemeClr val="tx2"/>
                </a:solidFill>
              </a:rPr>
              <a:t>be a modest decline that will improve affordability.</a:t>
            </a:r>
          </a:p>
        </p:txBody>
      </p:sp>
    </p:spTree>
    <p:extLst>
      <p:ext uri="{BB962C8B-B14F-4D97-AF65-F5344CB8AC3E}">
        <p14:creationId xmlns:p14="http://schemas.microsoft.com/office/powerpoint/2010/main" val="2653066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B6A70-0BE0-5AEF-5450-9190A194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E50FD89-F65D-943B-C330-D720977006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3961339"/>
              </p:ext>
            </p:extLst>
          </p:nvPr>
        </p:nvGraphicFramePr>
        <p:xfrm>
          <a:off x="1001487" y="1385761"/>
          <a:ext cx="10253907" cy="486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F593C-9C5F-93B5-F6C9-6DEC002547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Freddie Mac, Fannie Mae, MBA, Wells Fargo</a:t>
            </a:r>
          </a:p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DF69F87-867B-E208-19FB-50AC8E287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/>
              <a:t>Expect a Modest Decline in Mortgage Rates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969A940-F410-3719-200C-2EA9DFF688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/>
              <a:t>30-Year Fixed Rate &amp; Projections, as of 1/7/2026</a:t>
            </a:r>
          </a:p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CCC76E-728A-F5E3-7DEC-6014A6D44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D5594-3860-E579-7017-D716DCC565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Realtor.com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26E00-F8D7-D968-B8B6-731D896F9F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200"/>
              <a:t>While this puts the average 30-year fixed mortgage rate on par with the last few months of 2025, </a:t>
            </a:r>
            <a:r>
              <a:rPr lang="en-US" sz="3200" b="1">
                <a:solidFill>
                  <a:schemeClr val="accent4"/>
                </a:solidFill>
              </a:rPr>
              <a:t>it will mark a drop from 6.6% on average throughout 2025 as a whole. </a:t>
            </a:r>
          </a:p>
        </p:txBody>
      </p:sp>
    </p:spTree>
    <p:extLst>
      <p:ext uri="{BB962C8B-B14F-4D97-AF65-F5344CB8AC3E}">
        <p14:creationId xmlns:p14="http://schemas.microsoft.com/office/powerpoint/2010/main" val="97640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F1AD4B-CE76-6425-B465-465A8B3893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200"/>
              <a:t>U.S. homebuyers will start to get some relief in 2026, </a:t>
            </a:r>
            <a:r>
              <a:rPr lang="en-US" sz="3200" b="1">
                <a:solidFill>
                  <a:schemeClr val="accent1"/>
                </a:solidFill>
              </a:rPr>
              <a:t>with affordability improving as income growth outpaces home-price growth.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8EE27-3A23-5E59-6570-8B62EF609F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Redfin</a:t>
            </a:r>
          </a:p>
        </p:txBody>
      </p:sp>
    </p:spTree>
    <p:extLst>
      <p:ext uri="{BB962C8B-B14F-4D97-AF65-F5344CB8AC3E}">
        <p14:creationId xmlns:p14="http://schemas.microsoft.com/office/powerpoint/2010/main" val="3279733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5FFE2-4BE8-1322-AC41-AD15F5A6C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6C2E6CF-A3C2-9966-E87D-F9048EC4273A}"/>
              </a:ext>
            </a:extLst>
          </p:cNvPr>
          <p:cNvGraphicFramePr/>
          <p:nvPr/>
        </p:nvGraphicFramePr>
        <p:xfrm>
          <a:off x="924560" y="1360932"/>
          <a:ext cx="10342880" cy="4887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4E75A409-67A1-5ECA-EE78-2F9009B4F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/>
              <a:t>Expect Moderate Home Price Growth in 2026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E19C9E9-A3C8-2845-41BE-15CD84E098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/>
              <a:t>2026 Home Price Forecasts, Percent Change, as of 1/7/2026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D22C69-1FFA-98DA-C0FD-3B9B025B3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5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A4682-6641-7F86-AAD7-0E1C6C74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488040-6407-FFBE-D247-36AB081400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/>
              <a:t>Nationally, home prices will probably rise modestly in 2026 . . . </a:t>
            </a:r>
            <a:r>
              <a:rPr lang="en-US" b="1">
                <a:solidFill>
                  <a:schemeClr val="accent1"/>
                </a:solidFill>
              </a:rPr>
              <a:t>But the numbers are likely to be very different from state to state and market to market,</a:t>
            </a:r>
            <a:r>
              <a:rPr lang="en-US"/>
              <a:t> with states in the South and West likely to see small price declines, while markets in the Midwest and Northeast will continue to see prices rise.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C1856-BB2D-9060-BC3B-3F26A60C3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Rick Sharga</a:t>
            </a:r>
          </a:p>
          <a:p>
            <a:r>
              <a:rPr lang="en-US" b="0"/>
              <a:t>President and CEO, CJ Patrick Company</a:t>
            </a:r>
          </a:p>
        </p:txBody>
      </p:sp>
    </p:spTree>
    <p:extLst>
      <p:ext uri="{BB962C8B-B14F-4D97-AF65-F5344CB8AC3E}">
        <p14:creationId xmlns:p14="http://schemas.microsoft.com/office/powerpoint/2010/main" val="2909241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BEFD-35BC-02BE-3240-1FDAE4ABE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1B1B32-1955-F62D-E787-52DCAEF247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Realtor.com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769B-F4F2-180A-BEB7-9B98223209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200"/>
              <a:t>Even though home prices are expected to go up, </a:t>
            </a:r>
            <a:r>
              <a:rPr lang="en-US" sz="3200" b="1">
                <a:solidFill>
                  <a:schemeClr val="accent4"/>
                </a:solidFill>
              </a:rPr>
              <a:t>affordability</a:t>
            </a:r>
            <a:r>
              <a:rPr lang="en-US" sz="3200"/>
              <a:t> </a:t>
            </a:r>
            <a:r>
              <a:rPr lang="en-US" sz="3200" b="1">
                <a:solidFill>
                  <a:schemeClr val="accent4"/>
                </a:solidFill>
              </a:rPr>
              <a:t>is set to improve </a:t>
            </a:r>
            <a:r>
              <a:rPr lang="en-US" sz="3200"/>
              <a:t>modestly in 2026.</a:t>
            </a:r>
          </a:p>
        </p:txBody>
      </p:sp>
    </p:spTree>
    <p:extLst>
      <p:ext uri="{BB962C8B-B14F-4D97-AF65-F5344CB8AC3E}">
        <p14:creationId xmlns:p14="http://schemas.microsoft.com/office/powerpoint/2010/main" val="399098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7B8F7-ED20-254B-820C-B5C2EC8B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422F8-0282-5248-635A-83AF129FA4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000" b="1">
                <a:solidFill>
                  <a:schemeClr val="accent4"/>
                </a:solidFill>
              </a:rPr>
              <a:t>. . . rising incomes, which should outpace inflation, give buyers more purchasing power, </a:t>
            </a:r>
            <a:r>
              <a:rPr lang="en-US" sz="3000"/>
              <a:t>helping to shrink the share of a paycheck that has to be put toward the mortgage. The monthly payment to buy the typical home is expected to slip to 29.3% of median income, its first year below the 30% affordability threshold since 2022 . . 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794A01-EDF7-D664-1D70-2F0CFC7F63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Realtor.com</a:t>
            </a:r>
          </a:p>
        </p:txBody>
      </p:sp>
    </p:spTree>
    <p:extLst>
      <p:ext uri="{BB962C8B-B14F-4D97-AF65-F5344CB8AC3E}">
        <p14:creationId xmlns:p14="http://schemas.microsoft.com/office/powerpoint/2010/main" val="1365666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A0AB0-5E31-6A5E-E67F-79797C38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Wages Will Grow Faster Than Home Prices in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30CE0-36A8-F2B3-6E48-8DD210F898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Year-Over-Year Change in Median Home Sales Price vs Wages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DAD47-DF94-45E2-23A6-D848D5B0A2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Redfin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A0B7755-4F39-5037-AC54-868BBCB52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1772956"/>
              </p:ext>
            </p:extLst>
          </p:nvPr>
        </p:nvGraphicFramePr>
        <p:xfrm>
          <a:off x="936433" y="1541721"/>
          <a:ext cx="10300771" cy="4815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2878C50-1F62-A012-8A8F-3DD9E0122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23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07403-9F56-5A3F-B800-52E43EEB6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F3374-68D4-8842-0279-82E50984A4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After a challenging period for buyers, sellers, and renters, 2026 should offer a welcome, if modest, step toward a healthier housing market. </a:t>
            </a:r>
            <a:r>
              <a:rPr lang="en-US" b="1">
                <a:solidFill>
                  <a:schemeClr val="accent4"/>
                </a:solidFill>
              </a:rPr>
              <a:t>Incomes climbing faster than inflation as mortgage rates steady at a lower level create space for affordability to improve.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960C30-2E78-00E6-07A7-5B36A55A4E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Danielle Hale</a:t>
            </a:r>
          </a:p>
          <a:p>
            <a:r>
              <a:rPr lang="en-US" b="0"/>
              <a:t>Chief Economist, Realtor.com</a:t>
            </a:r>
          </a:p>
        </p:txBody>
      </p:sp>
    </p:spTree>
    <p:extLst>
      <p:ext uri="{BB962C8B-B14F-4D97-AF65-F5344CB8AC3E}">
        <p14:creationId xmlns:p14="http://schemas.microsoft.com/office/powerpoint/2010/main" val="2660827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FAC63-21A9-BDED-B97B-4C4B8DD46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D64214-0782-21A7-DFE2-260F1B9946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/>
              <a:t>National active listings remain higher than a year ago . . . </a:t>
            </a:r>
            <a:r>
              <a:rPr lang="en-US" b="1">
                <a:solidFill>
                  <a:schemeClr val="accent4"/>
                </a:solidFill>
              </a:rPr>
              <a:t>Looking to 2026, the direction is still up, even if the climb is steady, rather than steep. </a:t>
            </a:r>
            <a:r>
              <a:rPr lang="en-US"/>
              <a:t>Life events nudge more owners to move, the lock on all those existing homeowners with sub-4 percent mortgages loosens at the margins, and completions add more options for buyers.</a:t>
            </a:r>
            <a:endParaRPr lang="en-US" b="1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28CE5-E52F-8C6F-9F96-A8F65E0B2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Odeta Kushi</a:t>
            </a:r>
          </a:p>
          <a:p>
            <a:r>
              <a:rPr lang="en-US" b="0"/>
              <a:t>Deputy Chief Economist, First American</a:t>
            </a:r>
          </a:p>
        </p:txBody>
      </p:sp>
    </p:spTree>
    <p:extLst>
      <p:ext uri="{BB962C8B-B14F-4D97-AF65-F5344CB8AC3E}">
        <p14:creationId xmlns:p14="http://schemas.microsoft.com/office/powerpoint/2010/main" val="1901069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5CF63-AD8B-298E-A70D-BF524EFB3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7CFC4-F1C8-FB13-8632-4BA50B53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Inventory Is Expected To Rise in 2026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F3C2EBE-E16C-2189-415E-6BEE8FBFA2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2026 Forecasts, Year-Over-Year Change in Existing Home Inventory, as of 1/1/2026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046DF-BD8A-7773-84B8-E48CA37E50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ResiClub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B376FC-3C27-C60D-4F1A-3575CD4E8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698A6C8-BD42-9A72-13C6-77858F166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71132"/>
              </p:ext>
            </p:extLst>
          </p:nvPr>
        </p:nvGraphicFramePr>
        <p:xfrm>
          <a:off x="868680" y="1400175"/>
          <a:ext cx="1040892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1457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1DECA-1D83-A357-C5FF-0AC384F6F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9331-10E8-6C46-630F-41FC032A7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Construction Activity Will Tick Down Slightly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43FD3-921E-1C3A-D641-DBC9AF3D3F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Total Housing Starts (Projections as of 1/2/2026)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98AD20-AFAA-06ED-324C-3493E04094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Fannie Mae, MBA, Realtor.com, Wells Fargo, Zonda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BB1FCF0-ED26-01A7-C41A-A76FD1CC8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7977731"/>
              </p:ext>
            </p:extLst>
          </p:nvPr>
        </p:nvGraphicFramePr>
        <p:xfrm>
          <a:off x="699911" y="1333499"/>
          <a:ext cx="10566399" cy="4980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04D09FA-D399-36B6-156E-C7AB79AD6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76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D6D0-4FDC-CED8-4F56-A5E51DD18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Market Remains Undersupplied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5A282-4DA5-FF61-7961-721650373A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New Housing Units Started, in Thousands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04F47-9287-3393-1134-78B9A8AFD3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Census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F22C5F1-F86F-72EB-C740-7A8BB350B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300237"/>
              </p:ext>
            </p:extLst>
          </p:nvPr>
        </p:nvGraphicFramePr>
        <p:xfrm>
          <a:off x="895349" y="1333500"/>
          <a:ext cx="10391775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7B1442D-F6A8-1939-4AA1-BC0D3A43D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C1E0BB-2ECD-AD4D-F6B8-5EEB2329B579}"/>
              </a:ext>
            </a:extLst>
          </p:cNvPr>
          <p:cNvCxnSpPr>
            <a:cxnSpLocks/>
          </p:cNvCxnSpPr>
          <p:nvPr/>
        </p:nvCxnSpPr>
        <p:spPr bwMode="auto">
          <a:xfrm>
            <a:off x="1124966" y="3294028"/>
            <a:ext cx="9943770" cy="0"/>
          </a:xfrm>
          <a:prstGeom prst="line">
            <a:avLst/>
          </a:prstGeom>
          <a:ln w="57150" cap="rnd">
            <a:solidFill>
              <a:schemeClr val="bg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25">
            <a:extLst>
              <a:ext uri="{FF2B5EF4-FFF2-40B4-BE49-F238E27FC236}">
                <a16:creationId xmlns:a16="http://schemas.microsoft.com/office/drawing/2014/main" id="{69AAFF9F-40C2-C1A5-33D9-F670C7BE4FDF}"/>
              </a:ext>
            </a:extLst>
          </p:cNvPr>
          <p:cNvSpPr/>
          <p:nvPr/>
        </p:nvSpPr>
        <p:spPr>
          <a:xfrm>
            <a:off x="3033963" y="3069921"/>
            <a:ext cx="3011214" cy="4810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1B6AA-BA9E-21B5-5DCB-3FD8F8DA2D26}"/>
              </a:ext>
            </a:extLst>
          </p:cNvPr>
          <p:cNvSpPr txBox="1"/>
          <p:nvPr/>
        </p:nvSpPr>
        <p:spPr>
          <a:xfrm>
            <a:off x="3122574" y="3048258"/>
            <a:ext cx="2811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Annual Average Since 1990: 1,324,000</a:t>
            </a:r>
          </a:p>
        </p:txBody>
      </p:sp>
    </p:spTree>
    <p:extLst>
      <p:ext uri="{BB962C8B-B14F-4D97-AF65-F5344CB8AC3E}">
        <p14:creationId xmlns:p14="http://schemas.microsoft.com/office/powerpoint/2010/main" val="3169277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A01AD-307D-5D06-50C0-99348A45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5EFD2-1F33-2311-FF8E-43F3DAFFF4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000"/>
              <a:t>Inventory will continue to increase, though, </a:t>
            </a:r>
            <a:r>
              <a:rPr lang="en-US" sz="3000" b="1">
                <a:solidFill>
                  <a:schemeClr val="accent4"/>
                </a:solidFill>
              </a:rPr>
              <a:t>at least partly due to the pace of sales slowing down, and some older homeowners deciding it’s time to downsize.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B03BD4-449C-3EB6-78F4-13F9DB86CC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Rick Sharga</a:t>
            </a:r>
          </a:p>
          <a:p>
            <a:r>
              <a:rPr lang="en-US" b="0"/>
              <a:t>Founder and CEO, CJ Patrick Company</a:t>
            </a:r>
          </a:p>
        </p:txBody>
      </p:sp>
    </p:spTree>
    <p:extLst>
      <p:ext uri="{BB962C8B-B14F-4D97-AF65-F5344CB8AC3E}">
        <p14:creationId xmlns:p14="http://schemas.microsoft.com/office/powerpoint/2010/main" val="136556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F5E0D-FAD2-5E2B-5BBE-D0DACE04D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51F74-D822-2AB6-B746-FE60EB7494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Odeta Kushi</a:t>
            </a:r>
          </a:p>
          <a:p>
            <a:r>
              <a:rPr lang="en-US" b="0"/>
              <a:t>Deputy Chief Economist, First American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19DF48-EE82-D2AC-58F3-5B13221763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600" b="1">
                <a:solidFill>
                  <a:schemeClr val="accent1"/>
                </a:solidFill>
              </a:rPr>
              <a:t>Looking ahead, expect a two-speed market.</a:t>
            </a:r>
            <a:r>
              <a:rPr lang="en-US" sz="2600"/>
              <a:t> Lean inventory in the Northeast and Midwest keeps conditions relatively tight and price growth steadier, while parts of the South and West remain soft.</a:t>
            </a:r>
            <a:endParaRPr lang="en-US" sz="2600" strike="sngStrike"/>
          </a:p>
        </p:txBody>
      </p:sp>
    </p:spTree>
    <p:extLst>
      <p:ext uri="{BB962C8B-B14F-4D97-AF65-F5344CB8AC3E}">
        <p14:creationId xmlns:p14="http://schemas.microsoft.com/office/powerpoint/2010/main" val="608854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713E-6F30-0EEB-21C1-175F3D2EA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B9ABB0-9A47-6E6C-301E-B867F78C9B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Lawrence Yun</a:t>
            </a:r>
          </a:p>
          <a:p>
            <a:r>
              <a:rPr lang="en-US" b="0"/>
              <a:t>Chief Economist, NAR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2E12A-D938-A11E-AD64-9D1AB9B158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700"/>
              <a:t>In 2026, we expect higher inventory, modest improvements in affordability and more accommodating monetary policy from the Federal Reserve will </a:t>
            </a:r>
            <a:r>
              <a:rPr lang="en-US" sz="2700" b="1">
                <a:solidFill>
                  <a:schemeClr val="tx2"/>
                </a:solidFill>
              </a:rPr>
              <a:t>help more Americans buy their next home.</a:t>
            </a:r>
          </a:p>
        </p:txBody>
      </p:sp>
    </p:spTree>
    <p:extLst>
      <p:ext uri="{BB962C8B-B14F-4D97-AF65-F5344CB8AC3E}">
        <p14:creationId xmlns:p14="http://schemas.microsoft.com/office/powerpoint/2010/main" val="4063044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56563-49DA-DC90-D25F-55ACA2F342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While lower mortgage rates and more inventory will bring some buyers back, </a:t>
            </a:r>
            <a:r>
              <a:rPr lang="en-US" b="1">
                <a:solidFill>
                  <a:schemeClr val="accent4"/>
                </a:solidFill>
              </a:rPr>
              <a:t>this will be a reset year, not a rebound year</a:t>
            </a:r>
            <a:r>
              <a:rPr lang="en-US"/>
              <a:t>. Market performance will hinge on local economic conditions, making </a:t>
            </a:r>
            <a:r>
              <a:rPr lang="en-US" b="1">
                <a:solidFill>
                  <a:schemeClr val="accent4"/>
                </a:solidFill>
              </a:rPr>
              <a:t>2026 one of the most geographically divided markets we've seen in years.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8B7E1-920E-57A7-F629-048FFAA969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Lisa Sturtevant</a:t>
            </a:r>
          </a:p>
          <a:p>
            <a:r>
              <a:rPr lang="en-US" b="0"/>
              <a:t>Chief Economist, Bright MLS</a:t>
            </a:r>
          </a:p>
        </p:txBody>
      </p:sp>
    </p:spTree>
    <p:extLst>
      <p:ext uri="{BB962C8B-B14F-4D97-AF65-F5344CB8AC3E}">
        <p14:creationId xmlns:p14="http://schemas.microsoft.com/office/powerpoint/2010/main" val="1548218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A4D77-F2F9-39C5-27B5-A91231D0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BE36-977C-90E4-CA53-7191DF68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 Improvement in Existing Home Sales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153E1-4C9D-D262-9CE7-45FE4E187A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Existing Home Sales (Forecasts as of 1/2/2026)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D771AC5-6EDB-98D8-0C2C-A9587D6612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NAR, Bright MLS, Fannie Mae, MBA, Zillow, Redfin, Realtor.com, Wells Fargo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E5F3E0D-4FEA-8B8C-9228-3EAC4EBA49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9726484"/>
              </p:ext>
            </p:extLst>
          </p:nvPr>
        </p:nvGraphicFramePr>
        <p:xfrm>
          <a:off x="876300" y="1333500"/>
          <a:ext cx="10383579" cy="501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7010851-F739-C8AF-8DFB-DE3EC93D1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57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29650-9BD5-51DE-0371-2291918BF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287301E-F7D0-4C60-5FB4-07D45CFFAE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6528116"/>
              </p:ext>
            </p:extLst>
          </p:nvPr>
        </p:nvGraphicFramePr>
        <p:xfrm>
          <a:off x="838200" y="1431572"/>
          <a:ext cx="10429875" cy="4914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42533D81-33F8-BB8F-07AC-8699792D8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Home Sales Will Tick Up Moderately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77483-CE23-C530-C5D7-BD6BC8E36D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New Home Sales (Forecasts as of 1/2/2026)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A8CD3-D91E-E2E5-0C11-0DFC87FB1C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NAR, MBA, Fannie Mae, Wells Fargo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0DDA0F-60A6-A1A1-F91A-21A7F4053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45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E13F-20EC-1010-8C2D-C0FB715A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58C2961-BBC2-FF58-6E29-1EF4133B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Home Sales Are Expected To Rise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9EB8D-3D2C-095B-9818-CFDE62093A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Total Home Sales (Forecasts as of 1/2/2026)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C9764-17D9-8286-809A-95D7F836D5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Fannie Mae, MBA, NAR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C365FD1-29FE-326A-9023-4EAABCB184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1728192"/>
              </p:ext>
            </p:extLst>
          </p:nvPr>
        </p:nvGraphicFramePr>
        <p:xfrm>
          <a:off x="746895" y="1367367"/>
          <a:ext cx="10595556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0DD637B-4A98-1A16-70A5-D0C43965C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47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24197-A4B0-CF87-1383-AC8B1155FF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Mischa Fisher</a:t>
            </a:r>
          </a:p>
          <a:p>
            <a:r>
              <a:rPr lang="en-US" b="0"/>
              <a:t>Chief Economist, Zillow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11E40-29A7-75F8-F33D-1349F7BF6F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/>
              <a:t>Buyers are benefiting from more inventory and improved affordability, while sellers are seeing price stability and more consistent demand. </a:t>
            </a:r>
            <a:r>
              <a:rPr lang="en-US" sz="2800" b="1">
                <a:solidFill>
                  <a:schemeClr val="accent4"/>
                </a:solidFill>
              </a:rPr>
              <a:t>Each group should have a bit more breathing room in 2026.</a:t>
            </a:r>
          </a:p>
        </p:txBody>
      </p:sp>
    </p:spTree>
    <p:extLst>
      <p:ext uri="{BB962C8B-B14F-4D97-AF65-F5344CB8AC3E}">
        <p14:creationId xmlns:p14="http://schemas.microsoft.com/office/powerpoint/2010/main" val="3130963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6033D3-3757-8AFB-78A3-BDE37B158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4229602"/>
            <a:ext cx="8915400" cy="1507407"/>
          </a:xfrm>
        </p:spPr>
        <p:txBody>
          <a:bodyPr>
            <a:normAutofit fontScale="90000"/>
          </a:bodyPr>
          <a:lstStyle/>
          <a:p>
            <a:r>
              <a:rPr lang="en-US"/>
              <a:t>Expired Listings = One of the Biggest Opportunities of 2026</a:t>
            </a:r>
          </a:p>
        </p:txBody>
      </p:sp>
      <p:pic>
        <p:nvPicPr>
          <p:cNvPr id="1026" name="Picture 2" descr="1165046693">
            <a:extLst>
              <a:ext uri="{FF2B5EF4-FFF2-40B4-BE49-F238E27FC236}">
                <a16:creationId xmlns:a16="http://schemas.microsoft.com/office/drawing/2014/main" id="{2120E211-150F-1350-54A9-54FB191F6528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691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773C76-5D10-B433-4262-6D8E17DE90CC}"/>
              </a:ext>
            </a:extLst>
          </p:cNvPr>
          <p:cNvSpPr txBox="1"/>
          <p:nvPr/>
        </p:nvSpPr>
        <p:spPr>
          <a:xfrm>
            <a:off x="1489959" y="3757862"/>
            <a:ext cx="9212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170K Expired Listings x $415K = 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6BC91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$70.6B in Sales Volume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E4C564-E7D5-DEBE-ACC5-2630B0B91F4F}"/>
              </a:ext>
            </a:extLst>
          </p:cNvPr>
          <p:cNvGrpSpPr/>
          <p:nvPr/>
        </p:nvGrpSpPr>
        <p:grpSpPr>
          <a:xfrm>
            <a:off x="1213337" y="1236950"/>
            <a:ext cx="9765323" cy="4378404"/>
            <a:chOff x="1213337" y="1236950"/>
            <a:chExt cx="9765323" cy="437840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0CA468F6-D96A-0445-C3FF-30CED5B7804D}"/>
                </a:ext>
              </a:extLst>
            </p:cNvPr>
            <p:cNvSpPr/>
            <p:nvPr/>
          </p:nvSpPr>
          <p:spPr>
            <a:xfrm>
              <a:off x="2936631" y="1236950"/>
              <a:ext cx="6318740" cy="1419751"/>
            </a:xfrm>
            <a:prstGeom prst="roundRect">
              <a:avLst>
                <a:gd name="adj" fmla="val 6285"/>
              </a:avLst>
            </a:prstGeom>
            <a:solidFill>
              <a:schemeClr val="accent2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6A0B00A-4B7C-DBEC-2FD1-5F25B5C4B44D}"/>
                </a:ext>
              </a:extLst>
            </p:cNvPr>
            <p:cNvSpPr txBox="1"/>
            <p:nvPr/>
          </p:nvSpPr>
          <p:spPr>
            <a:xfrm>
              <a:off x="3268763" y="1450401"/>
              <a:ext cx="565446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srgbClr val="11121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r>
                <a:rPr kumimoji="0" lang="en-US" sz="5400" b="1" i="0" u="none" strike="noStrike" kern="1200" cap="none" spc="0" normalizeH="0" baseline="30000" noProof="0">
                  <a:ln>
                    <a:noFill/>
                  </a:ln>
                  <a:solidFill>
                    <a:srgbClr val="11121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</a:t>
              </a: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solidFill>
                    <a:srgbClr val="11121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Week of 2026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1E79A0C-6AB2-6FCD-2A32-03E447F9626E}"/>
                </a:ext>
              </a:extLst>
            </p:cNvPr>
            <p:cNvSpPr/>
            <p:nvPr/>
          </p:nvSpPr>
          <p:spPr>
            <a:xfrm>
              <a:off x="1213337" y="3470031"/>
              <a:ext cx="9765323" cy="2145323"/>
            </a:xfrm>
            <a:prstGeom prst="roundRect">
              <a:avLst>
                <a:gd name="adj" fmla="val 6285"/>
              </a:avLst>
            </a:prstGeom>
            <a:noFill/>
            <a:ln w="3492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815CD7-AF3F-AA89-3C37-9A4B36ED4A1C}"/>
                </a:ext>
              </a:extLst>
            </p:cNvPr>
            <p:cNvCxnSpPr>
              <a:stCxn id="8" idx="2"/>
              <a:endCxn id="7" idx="0"/>
            </p:cNvCxnSpPr>
            <p:nvPr/>
          </p:nvCxnSpPr>
          <p:spPr>
            <a:xfrm flipH="1">
              <a:off x="6095997" y="2656700"/>
              <a:ext cx="3" cy="813331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4562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4981-0E75-7A52-5616-5EDF97FCA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FEF5-C41A-305A-E9EC-1422FDED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1</a:t>
            </a:r>
            <a:r>
              <a:rPr lang="en-US" baseline="30000"/>
              <a:t>st</a:t>
            </a:r>
            <a:r>
              <a:rPr lang="en-US"/>
              <a:t> Week of 2026 Holds a Major Opportunity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7B47F-19B4-D3E4-DF87-ED8EAF7A5A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71550"/>
            <a:ext cx="10058400" cy="308459"/>
          </a:xfrm>
        </p:spPr>
        <p:txBody>
          <a:bodyPr/>
          <a:lstStyle/>
          <a:p>
            <a:r>
              <a:rPr lang="en-US"/>
              <a:t>Number of Expired or Cancelled Listings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446D9-DF80-5F0B-EE1D-038F7DD578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KCM Analysis, REDX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97EBC13-D6B3-B5D5-0CEF-39ABD6A7CF2B}"/>
              </a:ext>
            </a:extLst>
          </p:cNvPr>
          <p:cNvGraphicFramePr/>
          <p:nvPr/>
        </p:nvGraphicFramePr>
        <p:xfrm>
          <a:off x="888522" y="1624869"/>
          <a:ext cx="10351698" cy="4623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61F3421-02B0-64DB-FA73-BCC2E55CD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6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33209-0D69-2948-92AC-81A0A5E71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6274F-B8F8-1495-ADED-235A3E593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01828"/>
            <a:ext cx="10058400" cy="535747"/>
          </a:xfrm>
        </p:spPr>
        <p:txBody>
          <a:bodyPr/>
          <a:lstStyle/>
          <a:p>
            <a:r>
              <a:rPr lang="en-US"/>
              <a:t>From Expired To Sold: The Typical Seller Journey Takes Just Over 3 Months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8188A-AE43-A612-EBB5-100A60EB4C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REDX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6C3104D-7BA5-8C9A-B844-A2BDA3B38907}"/>
              </a:ext>
            </a:extLst>
          </p:cNvPr>
          <p:cNvGraphicFramePr/>
          <p:nvPr/>
        </p:nvGraphicFramePr>
        <p:xfrm>
          <a:off x="1059230" y="1625331"/>
          <a:ext cx="10065969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FFD3D6D-E11A-3318-6FC5-D1FBA9081A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927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993D2-AA53-CE33-DABB-A37587A1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42FC9-0B1E-BEA2-E2A5-83272B00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You’re More Likely To Sell Your House </a:t>
            </a:r>
            <a:br>
              <a:rPr lang="en-US"/>
            </a:br>
            <a:r>
              <a:rPr lang="en-US"/>
              <a:t>When You Re-List with a Different Agent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515DE-773F-9766-527B-D65AE17469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REDX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E296CDF-2CAA-3FB4-3B88-62D81BD7C3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4827" y="2841367"/>
          <a:ext cx="3862271" cy="337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9A15799-6365-0715-D93F-6A2E996B6E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48672" y="2834731"/>
          <a:ext cx="3862271" cy="337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E8E17BD-37CB-BB94-761F-39D7981EBA61}"/>
              </a:ext>
            </a:extLst>
          </p:cNvPr>
          <p:cNvSpPr txBox="1"/>
          <p:nvPr/>
        </p:nvSpPr>
        <p:spPr>
          <a:xfrm>
            <a:off x="6351611" y="1877597"/>
            <a:ext cx="49529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Sellers who re-listed 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the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B863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same agent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6814FD-B058-9655-AEC8-FED7CAD1DB84}"/>
              </a:ext>
            </a:extLst>
          </p:cNvPr>
          <p:cNvSpPr txBox="1"/>
          <p:nvPr/>
        </p:nvSpPr>
        <p:spPr>
          <a:xfrm>
            <a:off x="740094" y="1890720"/>
            <a:ext cx="49529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Sellers who re-listed 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different agent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2981A2-961A-FE7D-8D3E-F1096A4B7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70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C3123-A3EB-C2A1-B774-485F70706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36869-211D-DC45-6CFB-5E3793BD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/>
              <a:t>Sellers Who Switch Agents Sell Faster Once Back on the Market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03851-94BC-211F-D39A-AE2ED6CDEF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REDX</a:t>
            </a:r>
          </a:p>
          <a:p>
            <a:endParaRPr lang="en-US"/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00618555-E655-33DA-FF43-00327CA71A1B}"/>
              </a:ext>
            </a:extLst>
          </p:cNvPr>
          <p:cNvGraphicFramePr/>
          <p:nvPr/>
        </p:nvGraphicFramePr>
        <p:xfrm>
          <a:off x="944886" y="1801995"/>
          <a:ext cx="10316556" cy="4641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0940670-5266-6F2F-6FAB-49EDE38BCF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1493536"/>
            <a:ext cx="10058400" cy="30845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Average Days on Market Before Sale</a:t>
            </a:r>
            <a:endParaRPr lang="en-US">
              <a:cs typeface="Arial" panose="020B06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7B4B30-56FC-57DA-BFB8-4C54084A3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78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C6E58-F219-0CBC-E0C5-EBF873AFD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F1D64-5F07-3058-8C6D-3E644CC27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Pricing Strategy Matters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19EBF-2A84-F1E0-47B6-AE1CDC1915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92733"/>
            <a:ext cx="10058400" cy="308459"/>
          </a:xfrm>
        </p:spPr>
        <p:txBody>
          <a:bodyPr/>
          <a:lstStyle/>
          <a:p>
            <a:r>
              <a:rPr lang="en-US"/>
              <a:t>Sale Probability When Relisting at Different Price Points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E64FA-F018-D48C-5C16-8A3AF5748B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REDX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B9E60F9-AD85-72FE-4A32-880037D26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073329"/>
              </p:ext>
            </p:extLst>
          </p:nvPr>
        </p:nvGraphicFramePr>
        <p:xfrm>
          <a:off x="1066800" y="1575880"/>
          <a:ext cx="10058400" cy="4768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D5D0FF-48AA-2A78-76F8-675D51765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41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E0937-5464-3751-F7B9-5C9C0BDBD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7F7B-BC9C-DB76-4A3D-9B864C4A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 Half of Expired Sellers Haven’t Relisted, Yet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9DEC8-C3D8-BC59-15CF-03473A46E2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92733"/>
            <a:ext cx="10058400" cy="308459"/>
          </a:xfrm>
        </p:spPr>
        <p:txBody>
          <a:bodyPr/>
          <a:lstStyle/>
          <a:p>
            <a:r>
              <a:rPr lang="en-US" i="1"/>
              <a:t>Will they choose to work with you?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29EA0-CB5D-0B02-8B37-387D943ADC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KCM Analysis, REDX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019E16D-E4E3-2EAB-10FB-B9255AE9DC2C}"/>
              </a:ext>
            </a:extLst>
          </p:cNvPr>
          <p:cNvGraphicFramePr/>
          <p:nvPr/>
        </p:nvGraphicFramePr>
        <p:xfrm>
          <a:off x="6553082" y="1805643"/>
          <a:ext cx="4479346" cy="3846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B952724-2A42-9662-87FD-A247CCBC2063}"/>
              </a:ext>
            </a:extLst>
          </p:cNvPr>
          <p:cNvSpPr txBox="1"/>
          <p:nvPr/>
        </p:nvSpPr>
        <p:spPr>
          <a:xfrm>
            <a:off x="1368264" y="1916546"/>
            <a:ext cx="42706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the 2.4M listings that have expired so far in 2025, 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6BC91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1.3M of them still haven’t relisted.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That’s 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6BC91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$529B in untapped, potential sales volume.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2BB63B-7DE5-EE92-6BDD-6BA79E53B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08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8280-6064-D7A7-C7CD-4F333FF9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err="1"/>
              <a:t>Delistings</a:t>
            </a:r>
            <a:r>
              <a:rPr lang="en-US" sz="3100"/>
              <a:t> as a Share of Inventory Hit a Decade High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9D84A-1D60-1D15-0844-5EBE8F79A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900" i="1"/>
              <a:t>A delisting is when a home that was listed for sale is removed from the market before it sells.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2F1B6-E536-0EFA-E0E2-99D3BA2BAE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Redfin, </a:t>
            </a:r>
            <a:r>
              <a:rPr lang="en-US" err="1"/>
              <a:t>ResiClub</a:t>
            </a:r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AB1EC0E-C0E2-9DF7-4D8F-8077543865A5}"/>
              </a:ext>
            </a:extLst>
          </p:cNvPr>
          <p:cNvGraphicFramePr/>
          <p:nvPr/>
        </p:nvGraphicFramePr>
        <p:xfrm>
          <a:off x="952500" y="1333500"/>
          <a:ext cx="1030605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B0F8DE2-E383-8434-58B0-2F1F431F8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360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A91C3EB-4816-1B68-B167-381E5FE3E56C}"/>
              </a:ext>
            </a:extLst>
          </p:cNvPr>
          <p:cNvSpPr/>
          <p:nvPr/>
        </p:nvSpPr>
        <p:spPr>
          <a:xfrm>
            <a:off x="1066800" y="2178738"/>
            <a:ext cx="5029200" cy="3047859"/>
          </a:xfrm>
          <a:prstGeom prst="roundRect">
            <a:avLst>
              <a:gd name="adj" fmla="val 4733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8363F-FF2C-ADF7-6C23-E25F1616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Nearly Half of </a:t>
            </a:r>
            <a:r>
              <a:rPr lang="en-US" err="1"/>
              <a:t>Delistings</a:t>
            </a:r>
            <a:r>
              <a:rPr lang="en-US"/>
              <a:t> Were Purchased Within the Last 5 Years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214A5-FE3E-F091-4B89-D2D53BBA58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46909" y="2299851"/>
            <a:ext cx="4719782" cy="3325091"/>
          </a:xfrm>
        </p:spPr>
        <p:txBody>
          <a:bodyPr/>
          <a:lstStyle/>
          <a:p>
            <a:r>
              <a:rPr lang="en-US" i="1"/>
              <a:t>“Many homeowners who bought during the pandemic demand frenzy still expect sky-high prices. They remember a seller’s market, so they’re hesitant to yield to buyers who want to negotiate the price down and/or ask for concessions.”</a:t>
            </a:r>
          </a:p>
          <a:p>
            <a:endParaRPr lang="en-US"/>
          </a:p>
          <a:p>
            <a:pPr algn="r"/>
            <a:r>
              <a:rPr lang="en-US" b="1"/>
              <a:t>Asad Khan</a:t>
            </a:r>
          </a:p>
          <a:p>
            <a:pPr algn="r"/>
            <a:r>
              <a:rPr lang="en-US"/>
              <a:t>Senior Economist, Redfin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D63DB-AEA5-A4BF-CF7E-F63C8CE3BC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Redfin</a:t>
            </a:r>
          </a:p>
          <a:p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EF521D1-0C73-DDED-C3EA-29ADE3003F09}"/>
              </a:ext>
            </a:extLst>
          </p:cNvPr>
          <p:cNvGraphicFramePr/>
          <p:nvPr/>
        </p:nvGraphicFramePr>
        <p:xfrm>
          <a:off x="4404094" y="1631403"/>
          <a:ext cx="8037286" cy="4902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86375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845817"/>
      </p:ext>
    </p:extLst>
  </p:cSld>
  <p:clrMapOvr>
    <a:masterClrMapping/>
  </p:clrMapOvr>
</p:sld>
</file>

<file path=ppt/theme/theme1.xml><?xml version="1.0" encoding="utf-8"?>
<a:theme xmlns:a="http://schemas.openxmlformats.org/drawingml/2006/main" name="1_Standard Slides">
  <a:themeElements>
    <a:clrScheme name="Custom 6">
      <a:dk1>
        <a:srgbClr val="111214"/>
      </a:dk1>
      <a:lt1>
        <a:srgbClr val="FFFFFF"/>
      </a:lt1>
      <a:dk2>
        <a:srgbClr val="0078BC"/>
      </a:dk2>
      <a:lt2>
        <a:srgbClr val="BEC2C3"/>
      </a:lt2>
      <a:accent1>
        <a:srgbClr val="00AEEF"/>
      </a:accent1>
      <a:accent2>
        <a:srgbClr val="6BC910"/>
      </a:accent2>
      <a:accent3>
        <a:srgbClr val="EB8636"/>
      </a:accent3>
      <a:accent4>
        <a:srgbClr val="F2C530"/>
      </a:accent4>
      <a:accent5>
        <a:srgbClr val="1A834B"/>
      </a:accent5>
      <a:accent6>
        <a:srgbClr val="FD3A00"/>
      </a:accent6>
      <a:hlink>
        <a:srgbClr val="00AEEF"/>
      </a:hlink>
      <a:folHlink>
        <a:srgbClr val="0582C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ndard Slides">
  <a:themeElements>
    <a:clrScheme name="Custom 6">
      <a:dk1>
        <a:srgbClr val="111214"/>
      </a:dk1>
      <a:lt1>
        <a:srgbClr val="FFFFFF"/>
      </a:lt1>
      <a:dk2>
        <a:srgbClr val="0078BC"/>
      </a:dk2>
      <a:lt2>
        <a:srgbClr val="BEC2C3"/>
      </a:lt2>
      <a:accent1>
        <a:srgbClr val="00AEEF"/>
      </a:accent1>
      <a:accent2>
        <a:srgbClr val="6BC910"/>
      </a:accent2>
      <a:accent3>
        <a:srgbClr val="EB8636"/>
      </a:accent3>
      <a:accent4>
        <a:srgbClr val="F2C530"/>
      </a:accent4>
      <a:accent5>
        <a:srgbClr val="1A834B"/>
      </a:accent5>
      <a:accent6>
        <a:srgbClr val="FD3A00"/>
      </a:accent6>
      <a:hlink>
        <a:srgbClr val="00AEEF"/>
      </a:hlink>
      <a:folHlink>
        <a:srgbClr val="0582C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KCM">
    <a:dk1>
      <a:srgbClr val="303840"/>
    </a:dk1>
    <a:lt1>
      <a:srgbClr val="FFFFFF"/>
    </a:lt1>
    <a:dk2>
      <a:srgbClr val="00AEEF"/>
    </a:dk2>
    <a:lt2>
      <a:srgbClr val="CCD5D8"/>
    </a:lt2>
    <a:accent1>
      <a:srgbClr val="00AEEF"/>
    </a:accent1>
    <a:accent2>
      <a:srgbClr val="73C359"/>
    </a:accent2>
    <a:accent3>
      <a:srgbClr val="FF8300"/>
    </a:accent3>
    <a:accent4>
      <a:srgbClr val="FD3A00"/>
    </a:accent4>
    <a:accent5>
      <a:srgbClr val="156FC1"/>
    </a:accent5>
    <a:accent6>
      <a:srgbClr val="FFFFFF"/>
    </a:accent6>
    <a:hlink>
      <a:srgbClr val="00AEEF"/>
    </a:hlink>
    <a:folHlink>
      <a:srgbClr val="00AEEF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7C1A52114B904CBC804A64818B934D" ma:contentTypeVersion="12" ma:contentTypeDescription="Create a new document." ma:contentTypeScope="" ma:versionID="a261e1dd1a7c0d3d378dd230eadde590">
  <xsd:schema xmlns:xsd="http://www.w3.org/2001/XMLSchema" xmlns:xs="http://www.w3.org/2001/XMLSchema" xmlns:p="http://schemas.microsoft.com/office/2006/metadata/properties" xmlns:ns2="d2b78286-13f1-406a-92a6-89f9c691c13d" xmlns:ns3="0eef0573-60df-4bc8-a55b-3963d11fff5f" targetNamespace="http://schemas.microsoft.com/office/2006/metadata/properties" ma:root="true" ma:fieldsID="cf2dacf5732ea018e570e6c277c69cd4" ns2:_="" ns3:_="">
    <xsd:import namespace="d2b78286-13f1-406a-92a6-89f9c691c13d"/>
    <xsd:import namespace="0eef0573-60df-4bc8-a55b-3963d11fff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78286-13f1-406a-92a6-89f9c691c1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ef0573-60df-4bc8-a55b-3963d11fff5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8b3029e-6af9-4ec7-b39c-15b0471de6b5}" ma:internalName="TaxCatchAll" ma:showField="CatchAllData" ma:web="0eef0573-60df-4bc8-a55b-3963d11fff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b78286-13f1-406a-92a6-89f9c691c13d">
      <Terms xmlns="http://schemas.microsoft.com/office/infopath/2007/PartnerControls"/>
    </lcf76f155ced4ddcb4097134ff3c332f>
    <TaxCatchAll xmlns="0eef0573-60df-4bc8-a55b-3963d11fff5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6C1414-1F08-4ACD-8BE4-EC89236348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b78286-13f1-406a-92a6-89f9c691c13d"/>
    <ds:schemaRef ds:uri="0eef0573-60df-4bc8-a55b-3963d11fff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B9AD71-ECEB-4301-BE64-57BDD80A24AB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0eef0573-60df-4bc8-a55b-3963d11fff5f"/>
    <ds:schemaRef ds:uri="http://schemas.microsoft.com/office/2006/documentManagement/types"/>
    <ds:schemaRef ds:uri="d2b78286-13f1-406a-92a6-89f9c691c13d"/>
  </ds:schemaRefs>
</ds:datastoreItem>
</file>

<file path=customXml/itemProps3.xml><?xml version="1.0" encoding="utf-8"?>
<ds:datastoreItem xmlns:ds="http://schemas.openxmlformats.org/officeDocument/2006/customXml" ds:itemID="{20057FE1-2FB7-4789-B587-4B0984CF60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2419</Words>
  <Application>Microsoft Macintosh PowerPoint</Application>
  <PresentationFormat>Widescreen</PresentationFormat>
  <Paragraphs>307</Paragraphs>
  <Slides>42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Aptos</vt:lpstr>
      <vt:lpstr>Arial</vt:lpstr>
      <vt:lpstr>Calibri</vt:lpstr>
      <vt:lpstr>1_Standard Slides</vt:lpstr>
      <vt:lpstr>Standard Slides</vt:lpstr>
      <vt:lpstr>PowerPoint Presentation</vt:lpstr>
      <vt:lpstr>PowerPoint Presentation</vt:lpstr>
      <vt:lpstr>Mortgage Rates Trended Lower in 2025</vt:lpstr>
      <vt:lpstr>Cooling Price Growth Looked Different Across the Country</vt:lpstr>
      <vt:lpstr>Inventory’s Been Rebuilding Gradually</vt:lpstr>
      <vt:lpstr>2026 Housing Market Forecast</vt:lpstr>
      <vt:lpstr>PowerPoint Presentation</vt:lpstr>
      <vt:lpstr>PowerPoint Presentation</vt:lpstr>
      <vt:lpstr>PowerPoint Presentation</vt:lpstr>
      <vt:lpstr>PowerPoint Presentation</vt:lpstr>
      <vt:lpstr>Expect a Modest Decline in Mortgage Rates</vt:lpstr>
      <vt:lpstr>PowerPoint Presentation</vt:lpstr>
      <vt:lpstr>PowerPoint Presentation</vt:lpstr>
      <vt:lpstr>Expect Moderate Home Price Growth in 2026</vt:lpstr>
      <vt:lpstr>PowerPoint Presentation</vt:lpstr>
      <vt:lpstr>PowerPoint Presentation</vt:lpstr>
      <vt:lpstr>PowerPoint Presentation</vt:lpstr>
      <vt:lpstr>Wages Will Grow Faster Than Home Prices in 2026</vt:lpstr>
      <vt:lpstr>PowerPoint Presentation</vt:lpstr>
      <vt:lpstr>PowerPoint Presentation</vt:lpstr>
      <vt:lpstr>Inventory Is Expected To Rise in 2026</vt:lpstr>
      <vt:lpstr>New Construction Activity Will Tick Down Slightly</vt:lpstr>
      <vt:lpstr>The Market Remains Undersupplied</vt:lpstr>
      <vt:lpstr>PowerPoint Presentation</vt:lpstr>
      <vt:lpstr>PowerPoint Presentation</vt:lpstr>
      <vt:lpstr>PowerPoint Presentation</vt:lpstr>
      <vt:lpstr>PowerPoint Presentation</vt:lpstr>
      <vt:lpstr>Expect Improvement in Existing Home Sales </vt:lpstr>
      <vt:lpstr>New Home Sales Will Tick Up Moderately</vt:lpstr>
      <vt:lpstr>Total Home Sales Are Expected To Rise</vt:lpstr>
      <vt:lpstr>PowerPoint Presentation</vt:lpstr>
      <vt:lpstr>Expired Listings = One of the Biggest Opportunities of 2026</vt:lpstr>
      <vt:lpstr>PowerPoint Presentation</vt:lpstr>
      <vt:lpstr>The 1st Week of 2026 Holds a Major Opportunity</vt:lpstr>
      <vt:lpstr>From Expired To Sold: The Typical Seller Journey Takes Just Over 3 Months</vt:lpstr>
      <vt:lpstr>You’re More Likely To Sell Your House  When You Re-List with a Different Agent</vt:lpstr>
      <vt:lpstr>Sellers Who Switch Agents Sell Faster Once Back on the Market</vt:lpstr>
      <vt:lpstr>Pricing Strategy Matters</vt:lpstr>
      <vt:lpstr>Over Half of Expired Sellers Haven’t Relisted, Yet</vt:lpstr>
      <vt:lpstr>Delistings as a Share of Inventory Hit a Decade High</vt:lpstr>
      <vt:lpstr>Nearly Half of Delistings Were Purchased Within the Last 5 Years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Ribeiro, Jason Luis</cp:lastModifiedBy>
  <cp:revision>3</cp:revision>
  <cp:lastPrinted>2025-04-30T16:04:31Z</cp:lastPrinted>
  <dcterms:created xsi:type="dcterms:W3CDTF">2021-06-23T14:31:32Z</dcterms:created>
  <dcterms:modified xsi:type="dcterms:W3CDTF">2026-01-08T16:52:45Z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0x010100EB7C1A52114B904CBC804A64818B934D</vt:lpwstr>
  </property>
  <property fmtid="{D5CDD505-2E9C-101B-9397-08002B2CF9AE}" pid="3" name="MediaServiceImageTags">
    <vt:lpwstr/>
  </property>
</Properties>
</file>