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7448" r:id="rId2"/>
    <p:sldId id="7867" r:id="rId3"/>
    <p:sldId id="7442" r:id="rId4"/>
    <p:sldId id="7495" r:id="rId5"/>
    <p:sldId id="7887" r:id="rId6"/>
    <p:sldId id="7792" r:id="rId7"/>
    <p:sldId id="7444" r:id="rId8"/>
    <p:sldId id="7846" r:id="rId9"/>
    <p:sldId id="7886" r:id="rId10"/>
    <p:sldId id="7870" r:id="rId11"/>
    <p:sldId id="7849" r:id="rId12"/>
    <p:sldId id="7882" r:id="rId13"/>
    <p:sldId id="7455" r:id="rId14"/>
    <p:sldId id="7449" r:id="rId15"/>
    <p:sldId id="7475" r:id="rId16"/>
    <p:sldId id="7847" r:id="rId17"/>
    <p:sldId id="7446" r:id="rId18"/>
    <p:sldId id="7884" r:id="rId19"/>
    <p:sldId id="7482" r:id="rId20"/>
    <p:sldId id="7829" r:id="rId21"/>
    <p:sldId id="7484" r:id="rId22"/>
    <p:sldId id="7851" r:id="rId23"/>
    <p:sldId id="7852" r:id="rId24"/>
    <p:sldId id="7447" r:id="rId25"/>
    <p:sldId id="7766" r:id="rId26"/>
    <p:sldId id="7869" r:id="rId27"/>
    <p:sldId id="5809" r:id="rId28"/>
    <p:sldId id="7854" r:id="rId29"/>
    <p:sldId id="750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00"/>
    <a:srgbClr val="FF00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5" y="1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2E07B-695E-4508-A49C-D0810DA9C376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7D62F-3E9A-4F3A-8C12-C22159B30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3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AC5D9-E21D-F900-6235-C1F573DD7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397EE4-112F-CFDD-568B-7A984801C6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FD83B6-D1C8-65F4-6A1F-0DA34929A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2CED23-E0FD-9498-B4D1-FCA6DAABF1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BEC4EF-5762-4DA3-92CB-EBBF1769D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628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A7722-5070-5746-3D79-3A3B2F5BD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6C5F8B-2E88-F0A6-8D14-7E1378565D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477CF2-EC80-AA1F-1FEA-60EEE644CD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FCD26-931E-976A-E405-160CB4C475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BEC4EF-5762-4DA3-92CB-EBBF1769D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764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D45CD-6069-20A3-BDCA-C7310FE26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F3AA53-F971-24C8-922C-BCA3DF274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B57D59-2F56-EA58-E660-F202B9E46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BA82-5268-9A81-BB41-A630665B21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BEC4EF-5762-4DA3-92CB-EBBF1769D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20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6082C-939D-05F3-DBCA-64388A0B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3EC8D5-1E92-4EBD-5109-0CC01B66E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C16AED-AE89-6A0D-522C-373B96AEB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ACD16D-CB58-A70B-A63A-A614A7C4B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261232-B85F-44C8-AC6B-27550C59E5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255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6272A-573E-B7A3-84BB-1D3A99B69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A6F49-7B12-14D4-6276-E1BD80962A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F9-9A55-4DA2-1E32-E98428F72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D2A940-DAC0-D92C-62EB-D009EA6009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261232-B85F-44C8-AC6B-27550C59E5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519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C099C-4743-E73C-06E2-A64C19BEF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7259D2-6FF5-0246-2FFF-F11CF335D4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DB8A10-F72E-F02B-9A14-F732ED2FE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6CD8F-AF62-FB97-8412-192A0F9D8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91B5A7-54EB-4A59-8999-7A2AF9169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50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860C5-C3C7-6860-83DA-8546B64EB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52E9B-7C73-DFC8-2CF0-B75C206C97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8E51DD-AC04-8DC6-EB77-ABE05E4A0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0F73D-BE2A-7542-517C-3D39D4CB3C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261232-B85F-44C8-AC6B-27550C59E5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074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EB1F8B-8FA2-491D-8E35-F1BF71876C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320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B336F-1560-CFF4-E38E-F1E80AE27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B2D7C4-602C-EE0A-809D-C69C4E4D3E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C5D62B-D295-DE83-08DF-C66B16F93C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50A4A-708E-0DFF-1872-F8716CA882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91B5A7-54EB-4A59-8999-7A2AF9169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020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C281A-6909-CA01-CB47-D8DC44C6A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0D7557-0BF6-BACA-3960-0D52A21A9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C015AA-B478-C0FB-3BBA-642E988E5B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820D4-AAAC-12C2-1089-2FFAE97697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91B5A7-54EB-4A59-8999-7A2AF9169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8558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0F255-48FF-C1BE-5C65-7DEFD03EB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3F9CEE-D7DF-A737-20FB-65428F8A9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8CE169-442D-4A19-8C3A-FD27995A22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8DD3D-44CE-8AC5-FD99-823D5E1C92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BEC4EF-5762-4DA3-92CB-EBBF1769D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04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26B3C1-B733-4F07-A6B7-82749C71922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859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47DB4-1886-4503-9C26-3E68CDA28F1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092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47DB4-1886-4503-9C26-3E68CDA28F1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60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47DB4-1886-4503-9C26-3E68CDA28F1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7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BD815-7D8E-B176-6F9C-D716C2855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47164B-03A4-3738-4F23-72FE33438C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1BA91F-394B-2E7A-6432-B6C57C28F6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29AAA-09E3-C390-1DCE-D3E6E6A20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47DB4-1886-4503-9C26-3E68CDA28F1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6145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51693-A532-7612-8107-721DC20CB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D34003-5B4D-A75D-9796-2EBAE6BB2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295C77-383E-FBDA-64D9-FDB190BEE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20E07-03EC-677A-1C6D-1ADA259D5C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0BD05-A6C7-4F1C-AC41-D37EA059EB1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2884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478BB-90BA-A0BD-3158-7CCD653CD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079850-AED1-4323-C284-AAFCB14B4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5C5717-4E01-1839-8EE2-01171E82E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C20F6-9A4C-AF50-0A0C-D9B4BBDABC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47DB4-1886-4503-9C26-3E68CDA28F1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0153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F5B8A-D6CB-5961-0D84-B0002C386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2EC161-0E0C-A603-3704-338A023574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894828-195D-3E37-F627-93A4578B0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B2902-F635-0BBE-5C62-8D8F09F241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47DB4-1886-4503-9C26-3E68CDA28F1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662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8A333-80AB-239E-3BB6-0DE9544E8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A684B6-17F4-D5B6-13D2-75CCF1077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C13CF0-43D6-88B5-D171-653156BA7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3583A-470E-9612-C426-325B7A5A17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91B5A7-54EB-4A59-8999-7A2AF91698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643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BEC4EF-5762-4DA3-92CB-EBBF1769D2F3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6862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4E600-E018-E88C-4B0C-27B88522E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35CD06-B50D-AEE7-B9CD-EEAB9B8179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B1CBB8-927D-C1DF-0535-BEF8962098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85CE6-A4AF-C85C-7080-54FC82959D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C0BD05-A6C7-4F1C-AC41-D37EA059EB1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523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290A-FFCD-1947-3900-FD29FEED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5B33C-701D-0310-F796-FC5A7B6A6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09" indent="0" algn="ctr">
              <a:buNone/>
              <a:defRPr sz="2000"/>
            </a:lvl2pPr>
            <a:lvl3pPr marL="914217" indent="0" algn="ctr">
              <a:buNone/>
              <a:defRPr sz="1800"/>
            </a:lvl3pPr>
            <a:lvl4pPr marL="1371326" indent="0" algn="ctr">
              <a:buNone/>
              <a:defRPr sz="1600"/>
            </a:lvl4pPr>
            <a:lvl5pPr marL="1828434" indent="0" algn="ctr">
              <a:buNone/>
              <a:defRPr sz="1600"/>
            </a:lvl5pPr>
            <a:lvl6pPr marL="2285543" indent="0" algn="ctr">
              <a:buNone/>
              <a:defRPr sz="1600"/>
            </a:lvl6pPr>
            <a:lvl7pPr marL="2742651" indent="0" algn="ctr">
              <a:buNone/>
              <a:defRPr sz="1600"/>
            </a:lvl7pPr>
            <a:lvl8pPr marL="3199760" indent="0" algn="ctr">
              <a:buNone/>
              <a:defRPr sz="1600"/>
            </a:lvl8pPr>
            <a:lvl9pPr marL="365686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4647C-BA71-797C-DCF6-C8B847E7B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356AB-EBA4-DEA7-B1CE-EC93839F3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40B30-A49A-912A-80BB-81E0E3C03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9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50776-4DAF-7256-5D49-F589C0D57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987D0-ED16-DD4E-80E5-960352486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6BB75-7061-924E-F8FB-5C44FB6A1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CD1EF-EB48-9F48-B256-5233C3F78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11D0E-EFD0-AFE6-BA4D-A1D1CA746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1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D9C27-9BE7-60BD-4E82-06C23E10B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ED7A9-10E0-208B-284B-0AB4E9B0F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3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4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5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6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8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58685-35DF-F2E6-B80D-C90D8695F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96E28-017D-66DE-34B6-472F17565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26738-8DE4-68E3-0BAA-63171B7C4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9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51A97-CD41-CF5F-C8F9-56F36E2B3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7E22E-2234-2D20-1D40-74FD87406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70ADC3-E450-4DED-722E-E608D4154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40414E-2A51-D151-03D5-0E615F9AE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78B77D-562F-817F-6655-4B2724699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5DC70-684D-1F62-1E18-EF7D5856B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26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E32E0-170C-A0C2-B4D4-6854897ED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DBF70-FC18-9E1C-6EFC-7C7809424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6F09A3-365C-BB7D-9C82-46EB2C81AA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767132-C507-0ABC-F62A-54B3D8A5B8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27D9C1-B5B7-FA9A-1061-7995B61760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A24A36-F496-17CE-8EAD-58C2C7BAB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E3D50-ACEA-8D52-D444-630ABF016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0E71DF-B978-557E-8E81-721FDA268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17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8286-5A42-1723-5EE7-B34A959DB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2874B0-C3D6-8E58-5D40-6FDA61BC3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46E71B-5C0A-E4CD-EC97-429AA79C1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862F95-9C86-4B4A-4568-780D4568C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8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E79F29-1328-C482-FCF3-8FF26FD53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17BCEC-B531-656F-BB0B-FEF72DB5D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67C24-579A-9B15-E953-F0333F128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17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06DC0-402A-3DBB-2909-F69F075DD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5EA80-C28E-B530-96ED-4EC498641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C0815-470B-26AE-3E5C-E43F42316A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09" indent="0">
              <a:buNone/>
              <a:defRPr sz="1400"/>
            </a:lvl2pPr>
            <a:lvl3pPr marL="914217" indent="0">
              <a:buNone/>
              <a:defRPr sz="1200"/>
            </a:lvl3pPr>
            <a:lvl4pPr marL="1371326" indent="0">
              <a:buNone/>
              <a:defRPr sz="1000"/>
            </a:lvl4pPr>
            <a:lvl5pPr marL="1828434" indent="0">
              <a:buNone/>
              <a:defRPr sz="1000"/>
            </a:lvl5pPr>
            <a:lvl6pPr marL="2285543" indent="0">
              <a:buNone/>
              <a:defRPr sz="1000"/>
            </a:lvl6pPr>
            <a:lvl7pPr marL="2742651" indent="0">
              <a:buNone/>
              <a:defRPr sz="1000"/>
            </a:lvl7pPr>
            <a:lvl8pPr marL="3199760" indent="0">
              <a:buNone/>
              <a:defRPr sz="1000"/>
            </a:lvl8pPr>
            <a:lvl9pPr marL="365686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8FA66-DFBD-8718-AD8A-FEF06EFE1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CCB2E-8A6F-C5F2-878B-8E44D2088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5DABA-1500-75EF-3EE2-12E790417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94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B72E-1061-D077-6A7F-10D16A184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F3B04C-26C5-A332-BF9A-5621824EAA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109" indent="0">
              <a:buNone/>
              <a:defRPr sz="2799"/>
            </a:lvl2pPr>
            <a:lvl3pPr marL="914217" indent="0">
              <a:buNone/>
              <a:defRPr sz="2400"/>
            </a:lvl3pPr>
            <a:lvl4pPr marL="1371326" indent="0">
              <a:buNone/>
              <a:defRPr sz="2000"/>
            </a:lvl4pPr>
            <a:lvl5pPr marL="1828434" indent="0">
              <a:buNone/>
              <a:defRPr sz="2000"/>
            </a:lvl5pPr>
            <a:lvl6pPr marL="2285543" indent="0">
              <a:buNone/>
              <a:defRPr sz="2000"/>
            </a:lvl6pPr>
            <a:lvl7pPr marL="2742651" indent="0">
              <a:buNone/>
              <a:defRPr sz="2000"/>
            </a:lvl7pPr>
            <a:lvl8pPr marL="3199760" indent="0">
              <a:buNone/>
              <a:defRPr sz="2000"/>
            </a:lvl8pPr>
            <a:lvl9pPr marL="365686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244E0-44A6-F0F7-BA62-0C1FEC30D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09" indent="0">
              <a:buNone/>
              <a:defRPr sz="1400"/>
            </a:lvl2pPr>
            <a:lvl3pPr marL="914217" indent="0">
              <a:buNone/>
              <a:defRPr sz="1200"/>
            </a:lvl3pPr>
            <a:lvl4pPr marL="1371326" indent="0">
              <a:buNone/>
              <a:defRPr sz="1000"/>
            </a:lvl4pPr>
            <a:lvl5pPr marL="1828434" indent="0">
              <a:buNone/>
              <a:defRPr sz="1000"/>
            </a:lvl5pPr>
            <a:lvl6pPr marL="2285543" indent="0">
              <a:buNone/>
              <a:defRPr sz="1000"/>
            </a:lvl6pPr>
            <a:lvl7pPr marL="2742651" indent="0">
              <a:buNone/>
              <a:defRPr sz="1000"/>
            </a:lvl7pPr>
            <a:lvl8pPr marL="3199760" indent="0">
              <a:buNone/>
              <a:defRPr sz="1000"/>
            </a:lvl8pPr>
            <a:lvl9pPr marL="365686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C597E-AF76-D6AF-8784-D0B7D4A85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B1081F-D2A5-082E-226B-E53FA566D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9F1F0-66AD-5722-C5F5-04644A5BE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1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928A-AA6B-D462-7E46-ECEDED7E9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DBE4F6-9F53-FA3B-A702-ABC1EBE6F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3C4AC-BE7C-624C-AF37-B51F4BD94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4D965-8320-6516-EC31-EF6F72C46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AC818-E1BD-CDBC-FF7C-AD3AB7876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596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71D461-CA52-93B9-8C33-DF155D562C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129D8A-A08A-93C5-1A32-1E0B2CF52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2CE67-4CBC-B033-E46F-2E71177C5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D9102-E43D-18AA-88F5-CF464894C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DC0F4-1FAE-AB76-38A7-8B2559C3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9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C33438-8A45-2B4B-F1EE-5457BC435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7F9269-C294-3FD3-77F7-84B9AD6CB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7338E-8760-DB2A-D533-9B5DCF590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60DD6-FEEB-4619-9839-FB3C8B7B470D}" type="datetimeFigureOut">
              <a:rPr lang="en-US" smtClean="0"/>
              <a:t>1/11/2026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1798C-C1E0-4FDD-4A48-63AC296C39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CA2D2-08A6-407F-4635-89FBBF7F1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9D05C-7121-447A-ACB6-6B1F8E1A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7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4" indent="-228554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1497B-4C0B-0C75-1608-4AC8FD81C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832E97-7523-0070-CE81-234B67663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4D9586-B04F-8A35-D382-E585F2FA121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FA50B4-D454-F433-EF41-A959BBDD4E5C}"/>
              </a:ext>
            </a:extLst>
          </p:cNvPr>
          <p:cNvSpPr txBox="1"/>
          <p:nvPr/>
        </p:nvSpPr>
        <p:spPr>
          <a:xfrm>
            <a:off x="595980" y="506537"/>
            <a:ext cx="92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2026 Forecast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597F99B-3A20-0BFB-55AC-281300389A4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2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E123F-19EA-CED3-9172-4E7FB2458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1BBF18A1-AC76-B3DB-075B-79CBD074ED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9ACB7D8-F148-0784-CDA7-717E1C21E2EC}"/>
              </a:ext>
            </a:extLst>
          </p:cNvPr>
          <p:cNvSpPr txBox="1">
            <a:spLocks/>
          </p:cNvSpPr>
          <p:nvPr/>
        </p:nvSpPr>
        <p:spPr>
          <a:xfrm>
            <a:off x="92359" y="885705"/>
            <a:ext cx="5828150" cy="48500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10-year Treasury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Forecast	3.80%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		3.89%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30-year Fixed Rate Low Target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Forecast	5.75% - 6.0%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		6.1%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Mortgage Spread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Forecast	2.25% (started year at 2.80%)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		2.20%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8DCB2-AB46-3ADC-C90D-57387DB424EF}"/>
              </a:ext>
            </a:extLst>
          </p:cNvPr>
          <p:cNvSpPr txBox="1"/>
          <p:nvPr/>
        </p:nvSpPr>
        <p:spPr>
          <a:xfrm>
            <a:off x="92359" y="92360"/>
            <a:ext cx="10443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2025 Forecast Recap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DBACDF-98B3-2EFB-9B95-DB89A1668C51}"/>
              </a:ext>
            </a:extLst>
          </p:cNvPr>
          <p:cNvSpPr txBox="1">
            <a:spLocks/>
          </p:cNvSpPr>
          <p:nvPr/>
        </p:nvSpPr>
        <p:spPr>
          <a:xfrm>
            <a:off x="6373086" y="885705"/>
            <a:ext cx="4091714" cy="43721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Home Price Appreciation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Forecast	3.5%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		2.6% (Redfin)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Unemployment Rate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Forecast	4.5%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		4.56%</a:t>
            </a:r>
          </a:p>
        </p:txBody>
      </p:sp>
      <p:pic>
        <p:nvPicPr>
          <p:cNvPr id="3" name="Picture 2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A6AB1695-6E1C-0CE8-5AA9-733F97D6FA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7" t="31771" r="10887" b="23706"/>
          <a:stretch/>
        </p:blipFill>
        <p:spPr>
          <a:xfrm>
            <a:off x="10476411" y="6404912"/>
            <a:ext cx="1475437" cy="31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45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4B7E92-8CC2-0E07-6055-640CA4DB3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04A6C3-EA64-E13C-D45F-B89155487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6CD817-EC9F-2206-1471-4F465202C5CD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2680070-D744-57F3-EC68-9D43FAF6FD4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43FF09E-2AAF-BD6E-B8D0-431570927033}"/>
              </a:ext>
            </a:extLst>
          </p:cNvPr>
          <p:cNvSpPr txBox="1"/>
          <p:nvPr/>
        </p:nvSpPr>
        <p:spPr>
          <a:xfrm>
            <a:off x="595979" y="1736348"/>
            <a:ext cx="77320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Inflation</a:t>
            </a:r>
            <a:endParaRPr kumimoji="0" lang="en-US" sz="8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50912E-610F-C2A5-F15B-0DA12477EFBC}"/>
              </a:ext>
            </a:extLst>
          </p:cNvPr>
          <p:cNvSpPr txBox="1"/>
          <p:nvPr/>
        </p:nvSpPr>
        <p:spPr>
          <a:xfrm>
            <a:off x="595980" y="506537"/>
            <a:ext cx="92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2026 Forecast</a:t>
            </a:r>
          </a:p>
        </p:txBody>
      </p:sp>
    </p:spTree>
    <p:extLst>
      <p:ext uri="{BB962C8B-B14F-4D97-AF65-F5344CB8AC3E}">
        <p14:creationId xmlns:p14="http://schemas.microsoft.com/office/powerpoint/2010/main" val="404308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9FC80-A96B-F37F-5C2A-64F0BC41C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14B4E77D-E54B-B3D6-4772-71ACDE5D30A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1CA469-0E7E-E261-3F48-38691B49CA59}"/>
              </a:ext>
            </a:extLst>
          </p:cNvPr>
          <p:cNvSpPr txBox="1">
            <a:spLocks/>
          </p:cNvSpPr>
          <p:nvPr/>
        </p:nvSpPr>
        <p:spPr>
          <a:xfrm>
            <a:off x="92358" y="92360"/>
            <a:ext cx="11152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Inflation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95D065-FCDA-FDB3-485F-046B9E76991B}"/>
              </a:ext>
            </a:extLst>
          </p:cNvPr>
          <p:cNvSpPr txBox="1"/>
          <p:nvPr/>
        </p:nvSpPr>
        <p:spPr>
          <a:xfrm>
            <a:off x="92358" y="975572"/>
            <a:ext cx="95469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</a:t>
            </a:r>
            <a:r>
              <a:rPr kumimoji="0" lang="en-US" sz="40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Headline	2.8%	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Core		2.8%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D90626-81E0-BB38-1289-C8963116DBAE}"/>
              </a:ext>
            </a:extLst>
          </p:cNvPr>
          <p:cNvSpPr txBox="1"/>
          <p:nvPr/>
        </p:nvSpPr>
        <p:spPr>
          <a:xfrm>
            <a:off x="92359" y="3250940"/>
            <a:ext cx="49216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</a:t>
            </a:r>
            <a:r>
              <a:rPr kumimoji="0" lang="en-US" sz="40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endParaRPr kumimoji="0" lang="en-US" sz="40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Headline	2.7%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Core		2.6%</a:t>
            </a:r>
          </a:p>
        </p:txBody>
      </p:sp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0FCA1DF8-AB06-AA3D-16AD-9648E8D90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7" t="31771" r="10887" b="23706"/>
          <a:stretch/>
        </p:blipFill>
        <p:spPr>
          <a:xfrm>
            <a:off x="10476411" y="6404912"/>
            <a:ext cx="1475437" cy="3145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AF3DEC-24B1-664D-A906-A2A4F9AF995C}"/>
              </a:ext>
            </a:extLst>
          </p:cNvPr>
          <p:cNvSpPr txBox="1"/>
          <p:nvPr/>
        </p:nvSpPr>
        <p:spPr>
          <a:xfrm>
            <a:off x="5220272" y="975572"/>
            <a:ext cx="34284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Shelter (3.7%)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F44797-A48B-D8A0-1505-0960E97395DE}"/>
              </a:ext>
            </a:extLst>
          </p:cNvPr>
          <p:cNvSpPr txBox="1"/>
          <p:nvPr/>
        </p:nvSpPr>
        <p:spPr>
          <a:xfrm>
            <a:off x="5220272" y="3250940"/>
            <a:ext cx="19644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Shelter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35%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44%</a:t>
            </a:r>
          </a:p>
        </p:txBody>
      </p:sp>
    </p:spTree>
    <p:extLst>
      <p:ext uri="{BB962C8B-B14F-4D97-AF65-F5344CB8AC3E}">
        <p14:creationId xmlns:p14="http://schemas.microsoft.com/office/powerpoint/2010/main" val="322992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5D7E0-B744-C49B-BFC4-F29B0579E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BF1A4562-F963-0B0E-6525-DDF636C9588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226794-7EE6-E26C-EEA5-44B859E47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3" t="33333" r="3485" b="10972"/>
          <a:stretch>
            <a:fillRect/>
          </a:stretch>
        </p:blipFill>
        <p:spPr>
          <a:xfrm>
            <a:off x="281576" y="1743193"/>
            <a:ext cx="11628848" cy="40116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0415FE-7A66-4FD1-8DEA-36E0A45843BC}"/>
              </a:ext>
            </a:extLst>
          </p:cNvPr>
          <p:cNvSpPr txBox="1">
            <a:spLocks/>
          </p:cNvSpPr>
          <p:nvPr/>
        </p:nvSpPr>
        <p:spPr>
          <a:xfrm>
            <a:off x="92358" y="92360"/>
            <a:ext cx="11152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Rents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9F706B-F4F3-D22D-85E9-B25A570554D2}"/>
              </a:ext>
            </a:extLst>
          </p:cNvPr>
          <p:cNvSpPr txBox="1"/>
          <p:nvPr/>
        </p:nvSpPr>
        <p:spPr>
          <a:xfrm>
            <a:off x="8725906" y="2789989"/>
            <a:ext cx="2785759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Shelter trending lower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212BB6C-C430-9B8A-40E8-D8F40824003B}"/>
              </a:ext>
            </a:extLst>
          </p:cNvPr>
          <p:cNvCxnSpPr>
            <a:cxnSpLocks/>
          </p:cNvCxnSpPr>
          <p:nvPr/>
        </p:nvCxnSpPr>
        <p:spPr>
          <a:xfrm>
            <a:off x="8851821" y="3713545"/>
            <a:ext cx="2244436" cy="5471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E882167-FC80-F6D4-2810-B7090457B0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7" t="31771" r="10887" b="23706"/>
          <a:stretch/>
        </p:blipFill>
        <p:spPr>
          <a:xfrm>
            <a:off x="10476411" y="6404912"/>
            <a:ext cx="1475437" cy="3145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B7C44D-A0EE-0DE3-2A65-423F07721E0D}"/>
              </a:ext>
            </a:extLst>
          </p:cNvPr>
          <p:cNvSpPr txBox="1"/>
          <p:nvPr/>
        </p:nvSpPr>
        <p:spPr>
          <a:xfrm>
            <a:off x="10753383" y="4345669"/>
            <a:ext cx="167601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3.7%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C88906-40E9-1F28-A4A9-F2BA29B3944E}"/>
              </a:ext>
            </a:extLst>
          </p:cNvPr>
          <p:cNvSpPr txBox="1"/>
          <p:nvPr/>
        </p:nvSpPr>
        <p:spPr>
          <a:xfrm>
            <a:off x="4198716" y="216033"/>
            <a:ext cx="3794567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 New Rents	-1.3%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 Renewals	+3.0%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Average			+1.9%</a:t>
            </a:r>
          </a:p>
        </p:txBody>
      </p:sp>
    </p:spTree>
    <p:extLst>
      <p:ext uri="{BB962C8B-B14F-4D97-AF65-F5344CB8AC3E}">
        <p14:creationId xmlns:p14="http://schemas.microsoft.com/office/powerpoint/2010/main" val="175909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43EEB-41B2-072C-428F-69660DD5C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57CBF74-C0B0-734A-02E3-DE0FD3A108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96B75A-BBA6-224B-E1AD-5614F479E1C5}"/>
              </a:ext>
            </a:extLst>
          </p:cNvPr>
          <p:cNvSpPr txBox="1">
            <a:spLocks/>
          </p:cNvSpPr>
          <p:nvPr/>
        </p:nvSpPr>
        <p:spPr>
          <a:xfrm>
            <a:off x="114299" y="1117600"/>
            <a:ext cx="11963402" cy="4784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Core PCE Inflation 	2.8%</a:t>
            </a:r>
          </a:p>
          <a:p>
            <a:pPr marL="0" marR="0" lvl="0" indent="0" algn="l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</a:t>
            </a:r>
            <a:r>
              <a:rPr kumimoji="0" lang="en-US" sz="3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Overstatements:</a:t>
            </a:r>
          </a:p>
          <a:p>
            <a:pPr marL="0" marR="0" lvl="0" indent="0" algn="l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Tariff 			0.3%</a:t>
            </a:r>
          </a:p>
          <a:p>
            <a:pPr marL="0" marR="0" lvl="0" indent="0" algn="l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Shelter Lag		0.3%</a:t>
            </a:r>
          </a:p>
          <a:p>
            <a:pPr marL="0" marR="0" lvl="0" indent="0" algn="l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Portfolio Mgmt	</a:t>
            </a:r>
            <a:r>
              <a:rPr kumimoji="0" lang="en-US" sz="3600" b="0" i="0" u="sng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0.3%</a:t>
            </a:r>
          </a:p>
          <a:p>
            <a:pPr marL="0" marR="0" lvl="0" indent="0" algn="l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				1.9%</a:t>
            </a:r>
          </a:p>
          <a:p>
            <a:pPr marL="0" marR="0" lvl="0" indent="0" algn="l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solidFill>
                  <a:prstClr val="white">
                    <a:lumMod val="75000"/>
                    <a:lumOff val="25000"/>
                    <a:alpha val="10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12-mo Forecast	2.5%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F90729-7725-0105-4B11-5BD00DA26AC6}"/>
              </a:ext>
            </a:extLst>
          </p:cNvPr>
          <p:cNvSpPr txBox="1"/>
          <p:nvPr/>
        </p:nvSpPr>
        <p:spPr>
          <a:xfrm>
            <a:off x="92359" y="92360"/>
            <a:ext cx="10443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Inflation Forecast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B7C18F54-D11E-0530-6883-0A1AF682FE2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5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B576D3-3972-3243-A3F7-B9DAC3A50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BF1157-E123-444A-0F9B-34BE48F9B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A023ED-35C8-9195-ACEA-B0571A89A4D6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BF8EC2CE-9ED3-B0A0-8CC9-3598821E07E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5C18F5A-4B88-5DAA-E4D6-073F267D09C5}"/>
              </a:ext>
            </a:extLst>
          </p:cNvPr>
          <p:cNvSpPr txBox="1"/>
          <p:nvPr/>
        </p:nvSpPr>
        <p:spPr>
          <a:xfrm>
            <a:off x="595979" y="1736348"/>
            <a:ext cx="77320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Labor</a:t>
            </a:r>
            <a:endParaRPr kumimoji="0" lang="en-US" sz="8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2B2561-B438-571E-A518-3D543A29E0C5}"/>
              </a:ext>
            </a:extLst>
          </p:cNvPr>
          <p:cNvSpPr txBox="1"/>
          <p:nvPr/>
        </p:nvSpPr>
        <p:spPr>
          <a:xfrm>
            <a:off x="595980" y="506537"/>
            <a:ext cx="92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2026 Forecast</a:t>
            </a:r>
          </a:p>
        </p:txBody>
      </p:sp>
    </p:spTree>
    <p:extLst>
      <p:ext uri="{BB962C8B-B14F-4D97-AF65-F5344CB8AC3E}">
        <p14:creationId xmlns:p14="http://schemas.microsoft.com/office/powerpoint/2010/main" val="322874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361C1-F346-18E4-5B22-8A0F690CB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F4701A5E-0835-5722-B6E3-1C3EA48563B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graph with lines and numbers&#10;&#10;AI-generated content may be incorrect.">
            <a:extLst>
              <a:ext uri="{FF2B5EF4-FFF2-40B4-BE49-F238E27FC236}">
                <a16:creationId xmlns:a16="http://schemas.microsoft.com/office/drawing/2014/main" id="{9A86C056-0BE4-8F4B-5ACD-B838C67A3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9" t="7091" r="454" b="6760"/>
          <a:stretch>
            <a:fillRect/>
          </a:stretch>
        </p:blipFill>
        <p:spPr>
          <a:xfrm>
            <a:off x="751331" y="1142353"/>
            <a:ext cx="10689337" cy="538581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630638F-E60B-1DCD-FCFE-31F565B9E4D8}"/>
              </a:ext>
            </a:extLst>
          </p:cNvPr>
          <p:cNvCxnSpPr>
            <a:cxnSpLocks/>
          </p:cNvCxnSpPr>
          <p:nvPr/>
        </p:nvCxnSpPr>
        <p:spPr>
          <a:xfrm flipV="1">
            <a:off x="5687568" y="2459089"/>
            <a:ext cx="5276088" cy="174650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3B5B4F1-C511-1895-ED4A-2B736841976F}"/>
              </a:ext>
            </a:extLst>
          </p:cNvPr>
          <p:cNvSpPr txBox="1"/>
          <p:nvPr/>
        </p:nvSpPr>
        <p:spPr>
          <a:xfrm>
            <a:off x="92358" y="92360"/>
            <a:ext cx="1185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Harder to Find a Job After Being Let Go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9C70E65-FA09-EABA-8F1F-3539D76172D3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57049" y="6415850"/>
            <a:ext cx="1911545" cy="309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6CF522-3506-51DF-9F7F-181A66F14F47}"/>
              </a:ext>
            </a:extLst>
          </p:cNvPr>
          <p:cNvSpPr txBox="1"/>
          <p:nvPr/>
        </p:nvSpPr>
        <p:spPr>
          <a:xfrm>
            <a:off x="1853861" y="1400611"/>
            <a:ext cx="2489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Continuing Claims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428A88-9EB9-AB8D-0848-32C249A500BC}"/>
              </a:ext>
            </a:extLst>
          </p:cNvPr>
          <p:cNvSpPr txBox="1"/>
          <p:nvPr/>
        </p:nvSpPr>
        <p:spPr>
          <a:xfrm>
            <a:off x="157049" y="673149"/>
            <a:ext cx="11089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Initial Claims do not reflect gig economy</a:t>
            </a:r>
          </a:p>
        </p:txBody>
      </p:sp>
    </p:spTree>
    <p:extLst>
      <p:ext uri="{BB962C8B-B14F-4D97-AF65-F5344CB8AC3E}">
        <p14:creationId xmlns:p14="http://schemas.microsoft.com/office/powerpoint/2010/main" val="408464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B7CB5-420B-0FB3-91B4-CBFE46063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6AB777B0-C2E1-7FCD-C87E-28484BC1226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1F7797C9-ED54-2515-00A0-B1B1AD8A94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7" t="31771" r="10887" b="23706"/>
          <a:stretch/>
        </p:blipFill>
        <p:spPr>
          <a:xfrm>
            <a:off x="10476411" y="6404912"/>
            <a:ext cx="1475437" cy="3145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34BD3E-7436-40D6-9640-C551DA3C7D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" t="11132" r="1229" b="10434"/>
          <a:stretch>
            <a:fillRect/>
          </a:stretch>
        </p:blipFill>
        <p:spPr>
          <a:xfrm>
            <a:off x="754944" y="1219200"/>
            <a:ext cx="10391537" cy="46981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433D0A-C357-A664-F661-4549190AC655}"/>
              </a:ext>
            </a:extLst>
          </p:cNvPr>
          <p:cNvSpPr txBox="1"/>
          <p:nvPr/>
        </p:nvSpPr>
        <p:spPr>
          <a:xfrm>
            <a:off x="92358" y="92360"/>
            <a:ext cx="1185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Job Openings Continuing to Slow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8859DE-E909-FFAF-3B9C-C73F4DED7341}"/>
              </a:ext>
            </a:extLst>
          </p:cNvPr>
          <p:cNvCxnSpPr>
            <a:cxnSpLocks/>
          </p:cNvCxnSpPr>
          <p:nvPr/>
        </p:nvCxnSpPr>
        <p:spPr>
          <a:xfrm>
            <a:off x="2466975" y="1945758"/>
            <a:ext cx="8173316" cy="2994399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114E520-C128-3A28-578C-BA426CF19E8C}"/>
              </a:ext>
            </a:extLst>
          </p:cNvPr>
          <p:cNvSpPr txBox="1"/>
          <p:nvPr/>
        </p:nvSpPr>
        <p:spPr>
          <a:xfrm>
            <a:off x="754944" y="1512664"/>
            <a:ext cx="2449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12M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4C0B5B-494E-55E1-5F35-5B899AE81338}"/>
              </a:ext>
            </a:extLst>
          </p:cNvPr>
          <p:cNvSpPr txBox="1"/>
          <p:nvPr/>
        </p:nvSpPr>
        <p:spPr>
          <a:xfrm>
            <a:off x="10867056" y="5238690"/>
            <a:ext cx="1034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7.1M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B18DC4B-DA52-6E54-370E-5B507FB50B88}"/>
              </a:ext>
            </a:extLst>
          </p:cNvPr>
          <p:cNvSpPr txBox="1">
            <a:spLocks/>
          </p:cNvSpPr>
          <p:nvPr/>
        </p:nvSpPr>
        <p:spPr>
          <a:xfrm>
            <a:off x="5328521" y="1389553"/>
            <a:ext cx="5885608" cy="646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Job Openings (JOLTS) clearly declining</a:t>
            </a:r>
          </a:p>
        </p:txBody>
      </p:sp>
    </p:spTree>
    <p:extLst>
      <p:ext uri="{BB962C8B-B14F-4D97-AF65-F5344CB8AC3E}">
        <p14:creationId xmlns:p14="http://schemas.microsoft.com/office/powerpoint/2010/main" val="157323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C205F-1F50-D36C-48F8-05FCE2B7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C9788E67-8FA2-C0BC-DB27-3E182681914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17CEBC-25E9-2BBE-94A3-8652BF1F1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" t="10325" r="299" b="4912"/>
          <a:stretch>
            <a:fillRect/>
          </a:stretch>
        </p:blipFill>
        <p:spPr>
          <a:xfrm>
            <a:off x="908733" y="1094628"/>
            <a:ext cx="10220886" cy="500267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C10C87-7984-8D21-1A27-6E4A55931672}"/>
              </a:ext>
            </a:extLst>
          </p:cNvPr>
          <p:cNvCxnSpPr>
            <a:cxnSpLocks/>
          </p:cNvCxnSpPr>
          <p:nvPr/>
        </p:nvCxnSpPr>
        <p:spPr>
          <a:xfrm>
            <a:off x="1665145" y="4707389"/>
            <a:ext cx="91971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E5EE1101-1943-5450-384F-D3CEEC707DD2}"/>
              </a:ext>
            </a:extLst>
          </p:cNvPr>
          <p:cNvSpPr txBox="1">
            <a:spLocks/>
          </p:cNvSpPr>
          <p:nvPr/>
        </p:nvSpPr>
        <p:spPr>
          <a:xfrm>
            <a:off x="92358" y="6400288"/>
            <a:ext cx="8517562" cy="3145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Source: ADP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2A2A9F9-9B98-AF7E-7EE7-D96D30795A0D}"/>
              </a:ext>
            </a:extLst>
          </p:cNvPr>
          <p:cNvSpPr txBox="1">
            <a:spLocks/>
          </p:cNvSpPr>
          <p:nvPr/>
        </p:nvSpPr>
        <p:spPr>
          <a:xfrm>
            <a:off x="1760395" y="4229377"/>
            <a:ext cx="8517562" cy="6463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ADP job creations show significant declines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98968B-E27F-E404-5337-F0A32AA21681}"/>
              </a:ext>
            </a:extLst>
          </p:cNvPr>
          <p:cNvSpPr txBox="1"/>
          <p:nvPr/>
        </p:nvSpPr>
        <p:spPr>
          <a:xfrm>
            <a:off x="92358" y="92360"/>
            <a:ext cx="1185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ADP Private Payrolls Very Weak</a:t>
            </a:r>
          </a:p>
        </p:txBody>
      </p:sp>
      <p:pic>
        <p:nvPicPr>
          <p:cNvPr id="9" name="Picture 8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855680DF-2B9C-09C2-C29B-B449200CF2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7" t="31771" r="10887" b="23706"/>
          <a:stretch/>
        </p:blipFill>
        <p:spPr>
          <a:xfrm>
            <a:off x="10476411" y="6404912"/>
            <a:ext cx="1475437" cy="31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8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64CC2-6A7E-7B64-DB89-0369C8E30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47B0E02F-A1A7-0DC3-59C4-B01DBAFBBEE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EAC8FC-BAD9-1BAF-95F5-02B73ACBAB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" t="10129" r="2704" b="10307"/>
          <a:stretch>
            <a:fillRect/>
          </a:stretch>
        </p:blipFill>
        <p:spPr>
          <a:xfrm>
            <a:off x="721373" y="1299525"/>
            <a:ext cx="10492756" cy="488532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86FF832-5F83-C12E-9CB7-C3FC805FD1D4}"/>
              </a:ext>
            </a:extLst>
          </p:cNvPr>
          <p:cNvCxnSpPr>
            <a:cxnSpLocks/>
          </p:cNvCxnSpPr>
          <p:nvPr/>
        </p:nvCxnSpPr>
        <p:spPr>
          <a:xfrm>
            <a:off x="3001818" y="1596479"/>
            <a:ext cx="7612301" cy="204997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E78138E-208B-19AE-02D8-25669B157061}"/>
              </a:ext>
            </a:extLst>
          </p:cNvPr>
          <p:cNvSpPr txBox="1"/>
          <p:nvPr/>
        </p:nvSpPr>
        <p:spPr>
          <a:xfrm>
            <a:off x="92358" y="92360"/>
            <a:ext cx="1185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BLS Jobs Reports Weak but Still Overstated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2F30DF-C160-D902-3E69-CCA0976D4B71}"/>
              </a:ext>
            </a:extLst>
          </p:cNvPr>
          <p:cNvCxnSpPr>
            <a:cxnSpLocks/>
          </p:cNvCxnSpPr>
          <p:nvPr/>
        </p:nvCxnSpPr>
        <p:spPr>
          <a:xfrm>
            <a:off x="1581798" y="4489693"/>
            <a:ext cx="939862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B35D5DE2-979C-58CC-00B8-A2C3DEAAF2D5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3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9438C-E391-C5E5-ABFF-E25ACFB48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4D2C9E2A-3085-FE3E-E0F3-0CB906D0BF0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5D59DF-E090-2D0C-DC06-680CAB7A43ED}"/>
              </a:ext>
            </a:extLst>
          </p:cNvPr>
          <p:cNvSpPr txBox="1"/>
          <p:nvPr/>
        </p:nvSpPr>
        <p:spPr>
          <a:xfrm>
            <a:off x="144377" y="773873"/>
            <a:ext cx="82201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Initial			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BLS			1.923M		1.543M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QCEW			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0.420M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0.420M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Overstatement	1.504M or 78%	1.114M or 73%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Birth/Death 		1.119M (NSA)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5E0E1C-9BF0-1E48-6FE3-AA5C47CEDB1B}"/>
              </a:ext>
            </a:extLst>
          </p:cNvPr>
          <p:cNvSpPr txBox="1">
            <a:spLocks/>
          </p:cNvSpPr>
          <p:nvPr/>
        </p:nvSpPr>
        <p:spPr>
          <a:xfrm>
            <a:off x="144384" y="161657"/>
            <a:ext cx="10604554" cy="761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j-ea"/>
                <a:cs typeface="+mj-cs"/>
              </a:rPr>
              <a:t>Job Revisions Q2 2024 – Q2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79D4E8-23F7-CEEF-306B-6A75B8F79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1350" y="2571340"/>
            <a:ext cx="6361168" cy="4154983"/>
          </a:xfrm>
          <a:prstGeom prst="rect">
            <a:avLst/>
          </a:prstGeom>
        </p:spPr>
      </p:pic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BF90C70-8321-84E6-150D-5D874979FF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7" t="31771" r="10887" b="23706"/>
          <a:stretch/>
        </p:blipFill>
        <p:spPr>
          <a:xfrm>
            <a:off x="246549" y="6404912"/>
            <a:ext cx="1475437" cy="31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2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A8083-AF2D-4900-90B6-F0FAEE099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7B66FAD0-F4CB-7DE0-5529-C2A7DA45F03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F09310-FE45-50E6-ED1B-D546E8CE3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" t="6911" r="6009" b="9038"/>
          <a:stretch>
            <a:fillRect/>
          </a:stretch>
        </p:blipFill>
        <p:spPr>
          <a:xfrm>
            <a:off x="694465" y="800246"/>
            <a:ext cx="10445725" cy="55619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2EB0D7-EC8A-4255-A1DF-5A2F682EB6DC}"/>
              </a:ext>
            </a:extLst>
          </p:cNvPr>
          <p:cNvSpPr txBox="1">
            <a:spLocks/>
          </p:cNvSpPr>
          <p:nvPr/>
        </p:nvSpPr>
        <p:spPr>
          <a:xfrm>
            <a:off x="92358" y="92360"/>
            <a:ext cx="11152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Unemployment Rate Rising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F80C8D-847B-7BF3-2585-9947CD15B058}"/>
              </a:ext>
            </a:extLst>
          </p:cNvPr>
          <p:cNvSpPr txBox="1"/>
          <p:nvPr/>
        </p:nvSpPr>
        <p:spPr>
          <a:xfrm>
            <a:off x="1477811" y="1037253"/>
            <a:ext cx="619601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Forecast </a:t>
            </a:r>
            <a:r>
              <a:rPr kumimoji="0" lang="en-US" sz="32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4.8%</a:t>
            </a:r>
          </a:p>
        </p:txBody>
      </p:sp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8413434A-6458-73D4-0407-17D01C753E50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66D2F8A-C569-702E-70FD-6FB842620878}"/>
              </a:ext>
            </a:extLst>
          </p:cNvPr>
          <p:cNvCxnSpPr>
            <a:cxnSpLocks/>
          </p:cNvCxnSpPr>
          <p:nvPr/>
        </p:nvCxnSpPr>
        <p:spPr>
          <a:xfrm flipV="1">
            <a:off x="10941050" y="1565368"/>
            <a:ext cx="565150" cy="460282"/>
          </a:xfrm>
          <a:prstGeom prst="line">
            <a:avLst/>
          </a:prstGeom>
          <a:ln w="28575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43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2C73F-0259-CDA7-1B97-EB6591601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81897B-C5C9-743E-1B12-E8DF41B9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6CBE65-E789-3DB1-C27D-7F8BDB4A54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0327CA1-2E99-EE9D-239F-B1C1742672E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E6665B-DB5A-BF05-E8BF-5315A61EE3D7}"/>
              </a:ext>
            </a:extLst>
          </p:cNvPr>
          <p:cNvSpPr txBox="1"/>
          <p:nvPr/>
        </p:nvSpPr>
        <p:spPr>
          <a:xfrm>
            <a:off x="595979" y="1736348"/>
            <a:ext cx="77320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Fed</a:t>
            </a:r>
            <a:endParaRPr kumimoji="0" lang="en-US" sz="8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E0C4E0-417A-32BC-7090-98DF5AAF5AAC}"/>
              </a:ext>
            </a:extLst>
          </p:cNvPr>
          <p:cNvSpPr txBox="1"/>
          <p:nvPr/>
        </p:nvSpPr>
        <p:spPr>
          <a:xfrm>
            <a:off x="595980" y="506537"/>
            <a:ext cx="92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2026 Forecast</a:t>
            </a:r>
          </a:p>
        </p:txBody>
      </p:sp>
    </p:spTree>
    <p:extLst>
      <p:ext uri="{BB962C8B-B14F-4D97-AF65-F5344CB8AC3E}">
        <p14:creationId xmlns:p14="http://schemas.microsoft.com/office/powerpoint/2010/main" val="64410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2C7D8-08C8-55B6-3C6F-058504E4D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DCA4B3D4-AACA-B3AF-9D6E-170B51C2E88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2617AD9-2D8E-19F5-9409-116D0C31F49E}"/>
              </a:ext>
            </a:extLst>
          </p:cNvPr>
          <p:cNvSpPr txBox="1"/>
          <p:nvPr/>
        </p:nvSpPr>
        <p:spPr>
          <a:xfrm>
            <a:off x="92358" y="92360"/>
            <a:ext cx="11351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2026 Fed Composition of Voting Members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20DC1A-A388-0808-6C2E-969FFCE23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987894"/>
              </p:ext>
            </p:extLst>
          </p:nvPr>
        </p:nvGraphicFramePr>
        <p:xfrm>
          <a:off x="240152" y="892606"/>
          <a:ext cx="9637274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6024">
                  <a:extLst>
                    <a:ext uri="{9D8B030D-6E8A-4147-A177-3AD203B41FA5}">
                      <a16:colId xmlns:a16="http://schemas.microsoft.com/office/drawing/2014/main" val="3183173509"/>
                    </a:ext>
                  </a:extLst>
                </a:gridCol>
                <a:gridCol w="3057525">
                  <a:extLst>
                    <a:ext uri="{9D8B030D-6E8A-4147-A177-3AD203B41FA5}">
                      <a16:colId xmlns:a16="http://schemas.microsoft.com/office/drawing/2014/main" val="3317211266"/>
                    </a:ext>
                  </a:extLst>
                </a:gridCol>
                <a:gridCol w="3133725">
                  <a:extLst>
                    <a:ext uri="{9D8B030D-6E8A-4147-A177-3AD203B41FA5}">
                      <a16:colId xmlns:a16="http://schemas.microsoft.com/office/drawing/2014/main" val="1986662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Voting Member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Region/Governor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Dove/Hawk/Centrist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90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Fed Chair?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FF00"/>
                          </a:solidFill>
                        </a:rPr>
                        <a:t>Dove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9381179"/>
                  </a:ext>
                </a:extLst>
              </a:tr>
              <a:tr h="37782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John Williams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New York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FF00"/>
                          </a:solidFill>
                        </a:rPr>
                        <a:t>Dove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25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Michelle Bowman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Governor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FF00"/>
                          </a:solidFill>
                        </a:rPr>
                        <a:t>Dove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111807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Christopher Waller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Governor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FF00"/>
                          </a:solidFill>
                        </a:rPr>
                        <a:t>Dove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539626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Anna Paulson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Philadelphia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FF00"/>
                          </a:solidFill>
                        </a:rPr>
                        <a:t>Dove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877683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Michael Barr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Governor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FFFF"/>
                          </a:solidFill>
                        </a:rPr>
                        <a:t>Centrist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2939458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Philip Jefferson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Governor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FFFF"/>
                          </a:solidFill>
                        </a:rPr>
                        <a:t>Centrist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9244487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Neel Kashkari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Minneapolis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FFFF"/>
                          </a:solidFill>
                        </a:rPr>
                        <a:t>Centrist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835222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Lisa Cook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Governor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Hawk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4584520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Beth Hammack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Cleveland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Hawk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004435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Lorie Logan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Dallas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</a:rPr>
                        <a:t>Hawk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310556"/>
                  </a:ext>
                </a:extLst>
              </a:tr>
            </a:tbl>
          </a:graphicData>
        </a:graphic>
      </p:graphicFrame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FBF6146-44D7-60F8-53DF-4F8ECCC8731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23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92F32-F716-C5D5-D59E-358ECBF76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AC9A224-E3C4-3EFC-D171-0D0704A928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CD8C5E-C2CE-AEE8-AD3B-96EAF5AB727C}"/>
              </a:ext>
            </a:extLst>
          </p:cNvPr>
          <p:cNvSpPr txBox="1">
            <a:spLocks/>
          </p:cNvSpPr>
          <p:nvPr/>
        </p:nvSpPr>
        <p:spPr>
          <a:xfrm>
            <a:off x="114299" y="2215975"/>
            <a:ext cx="11963402" cy="2426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i="0" u="none" strike="noStrike" kern="1200" cap="none" spc="0" normalizeH="0" baseline="0" noProof="0" dirty="0">
                <a:ln w="50800">
                  <a:solidFill>
                    <a:schemeClr val="bg1"/>
                  </a:solidFill>
                </a:ln>
                <a:gradFill flip="none" rotWithShape="1">
                  <a:gsLst>
                    <a:gs pos="40000">
                      <a:srgbClr val="00FF00"/>
                    </a:gs>
                    <a:gs pos="77000">
                      <a:srgbClr val="FF0000"/>
                    </a:gs>
                  </a:gsLst>
                  <a:lin ang="10800000" scaled="1"/>
                  <a:tileRect/>
                </a:gradFill>
                <a:effectLst>
                  <a:reflection blurRad="139700" stA="55000" endA="50" endPos="85000" dist="60007" dir="5400000" sy="-100000" algn="bl" rotWithShape="0"/>
                </a:effectLst>
                <a:uLnTx/>
                <a:uFillTx/>
                <a:latin typeface="Impact" panose="020B0806030902050204" pitchFamily="34" charset="0"/>
              </a:rPr>
              <a:t>3.500%  →  2.875%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B87195-95F2-CDCC-AC59-4C50803E3AF7}"/>
              </a:ext>
            </a:extLst>
          </p:cNvPr>
          <p:cNvSpPr txBox="1"/>
          <p:nvPr/>
        </p:nvSpPr>
        <p:spPr>
          <a:xfrm>
            <a:off x="92359" y="92360"/>
            <a:ext cx="10443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Fed Funds Rate Forecast End of 2026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BA5D3FF-8667-9AC2-4A63-37F8EB370052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2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07BE0-FE17-D49B-DD4B-F84C2DA16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31B503-54EA-24D1-FE63-E2F1BF27A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81B79F-49EC-8D91-0E1D-EEEBFA926B27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64D1FBA4-9D10-DC7B-151B-244B8BB64F2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FEE46D3-557A-E8E6-E4BC-49750EE92E48}"/>
              </a:ext>
            </a:extLst>
          </p:cNvPr>
          <p:cNvSpPr txBox="1"/>
          <p:nvPr/>
        </p:nvSpPr>
        <p:spPr>
          <a:xfrm>
            <a:off x="595979" y="1736348"/>
            <a:ext cx="77320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Mortgage Rates</a:t>
            </a:r>
            <a:endParaRPr kumimoji="0" lang="en-US" sz="8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946439-6EBE-6192-50E9-12159B558DF9}"/>
              </a:ext>
            </a:extLst>
          </p:cNvPr>
          <p:cNvSpPr txBox="1"/>
          <p:nvPr/>
        </p:nvSpPr>
        <p:spPr>
          <a:xfrm>
            <a:off x="595980" y="506537"/>
            <a:ext cx="92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2026 Forecast</a:t>
            </a:r>
          </a:p>
        </p:txBody>
      </p:sp>
    </p:spTree>
    <p:extLst>
      <p:ext uri="{BB962C8B-B14F-4D97-AF65-F5344CB8AC3E}">
        <p14:creationId xmlns:p14="http://schemas.microsoft.com/office/powerpoint/2010/main" val="349240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4DC65-96CA-FEDF-335F-EFE838D2F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EF27FD26-5B7F-AC2E-39EC-C618218AFC7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68D56F-B0F6-8BB2-9BE5-B3BAC483040C}"/>
              </a:ext>
            </a:extLst>
          </p:cNvPr>
          <p:cNvSpPr txBox="1"/>
          <p:nvPr/>
        </p:nvSpPr>
        <p:spPr>
          <a:xfrm>
            <a:off x="92358" y="1261376"/>
            <a:ext cx="65004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Bessent Target for 10-year Treasury is 3.9%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A60915-487A-8F47-232E-CBDF216B89B0}"/>
              </a:ext>
            </a:extLst>
          </p:cNvPr>
          <p:cNvSpPr txBox="1"/>
          <p:nvPr/>
        </p:nvSpPr>
        <p:spPr>
          <a:xfrm>
            <a:off x="92358" y="92360"/>
            <a:ext cx="11152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Scott Bessent Wants 10-Year Treasury Lower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8D4CF-6C67-31EB-36E9-A1DFAEEFED9E}"/>
              </a:ext>
            </a:extLst>
          </p:cNvPr>
          <p:cNvSpPr txBox="1"/>
          <p:nvPr/>
        </p:nvSpPr>
        <p:spPr>
          <a:xfrm>
            <a:off x="92358" y="693044"/>
            <a:ext cx="65004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Wants Housing Market to “Un-freeze”</a:t>
            </a:r>
          </a:p>
        </p:txBody>
      </p:sp>
      <p:pic>
        <p:nvPicPr>
          <p:cNvPr id="11" name="Picture 10" descr="Two men in suits smiling&#10;&#10;AI-generated content may be incorrect.">
            <a:extLst>
              <a:ext uri="{FF2B5EF4-FFF2-40B4-BE49-F238E27FC236}">
                <a16:creationId xmlns:a16="http://schemas.microsoft.com/office/drawing/2014/main" id="{68EB4AF9-C9F3-1918-4422-C5CF3E25B6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308" y="1252232"/>
            <a:ext cx="3310657" cy="4414209"/>
          </a:xfrm>
          <a:prstGeom prst="rect">
            <a:avLst/>
          </a:prstGeom>
        </p:spPr>
      </p:pic>
      <p:pic>
        <p:nvPicPr>
          <p:cNvPr id="12" name="Picture 1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F4DB6AA1-AD35-0296-AC55-FDCD0B7F9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7" t="31771" r="10887" b="23706"/>
          <a:stretch/>
        </p:blipFill>
        <p:spPr>
          <a:xfrm>
            <a:off x="10476411" y="6404912"/>
            <a:ext cx="1475437" cy="3145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83EF78-DABD-A75E-BE32-C5687B1E639F}"/>
              </a:ext>
            </a:extLst>
          </p:cNvPr>
          <p:cNvSpPr txBox="1">
            <a:spLocks/>
          </p:cNvSpPr>
          <p:nvPr/>
        </p:nvSpPr>
        <p:spPr>
          <a:xfrm>
            <a:off x="92358" y="2249928"/>
            <a:ext cx="666086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Factors That Will Influence Mortgage 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Additional debt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Terming debt shorter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GENIUS Act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Fed QE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 deregulation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21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F9C9BF4E-B34F-E42D-C5E2-5E8FF9CC1B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graph with a line graph&#10;&#10;AI-generated content may be incorrect.">
            <a:extLst>
              <a:ext uri="{FF2B5EF4-FFF2-40B4-BE49-F238E27FC236}">
                <a16:creationId xmlns:a16="http://schemas.microsoft.com/office/drawing/2014/main" id="{48318A87-5FDC-ED1D-23C9-42D8E5F5B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46" y="1195885"/>
            <a:ext cx="11646908" cy="4804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767788-6B58-F076-9181-9D17EE61DE28}"/>
              </a:ext>
            </a:extLst>
          </p:cNvPr>
          <p:cNvSpPr txBox="1"/>
          <p:nvPr/>
        </p:nvSpPr>
        <p:spPr>
          <a:xfrm>
            <a:off x="92358" y="92360"/>
            <a:ext cx="11152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10-Year Treasury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0F1DEBA-5403-8A9D-77B0-9ACE487850EA}"/>
              </a:ext>
            </a:extLst>
          </p:cNvPr>
          <p:cNvCxnSpPr>
            <a:cxnSpLocks/>
          </p:cNvCxnSpPr>
          <p:nvPr/>
        </p:nvCxnSpPr>
        <p:spPr>
          <a:xfrm>
            <a:off x="4591050" y="5142527"/>
            <a:ext cx="679359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A5304E7-6C16-78D9-371D-78CE1894895A}"/>
              </a:ext>
            </a:extLst>
          </p:cNvPr>
          <p:cNvCxnSpPr>
            <a:cxnSpLocks/>
          </p:cNvCxnSpPr>
          <p:nvPr/>
        </p:nvCxnSpPr>
        <p:spPr>
          <a:xfrm>
            <a:off x="695325" y="4609127"/>
            <a:ext cx="10689315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8AB4C0-724E-379C-E432-B092E102EF5D}"/>
              </a:ext>
            </a:extLst>
          </p:cNvPr>
          <p:cNvCxnSpPr>
            <a:cxnSpLocks/>
          </p:cNvCxnSpPr>
          <p:nvPr/>
        </p:nvCxnSpPr>
        <p:spPr>
          <a:xfrm>
            <a:off x="3952875" y="4866302"/>
            <a:ext cx="7431765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02F2464-F060-30B3-75B2-0C5D8910CCB7}"/>
              </a:ext>
            </a:extLst>
          </p:cNvPr>
          <p:cNvSpPr txBox="1"/>
          <p:nvPr/>
        </p:nvSpPr>
        <p:spPr>
          <a:xfrm>
            <a:off x="10512677" y="4209017"/>
            <a:ext cx="102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3.8%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DB2D56-875C-4B13-BACF-AA2C9434B279}"/>
              </a:ext>
            </a:extLst>
          </p:cNvPr>
          <p:cNvSpPr txBox="1"/>
          <p:nvPr/>
        </p:nvSpPr>
        <p:spPr>
          <a:xfrm>
            <a:off x="3724275" y="4933275"/>
            <a:ext cx="102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3.6%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80A7D4-A3DE-8E02-7244-0C08FC73EC8B}"/>
              </a:ext>
            </a:extLst>
          </p:cNvPr>
          <p:cNvSpPr txBox="1"/>
          <p:nvPr/>
        </p:nvSpPr>
        <p:spPr>
          <a:xfrm>
            <a:off x="3073652" y="4666247"/>
            <a:ext cx="1028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3.7%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374FFE4-4759-6050-3CD0-4A8472CC1E59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62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F9C9BF4E-B34F-E42D-C5E2-5E8FF9CC1B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graph on a screen&#10;&#10;AI-generated content may be incorrect.">
            <a:extLst>
              <a:ext uri="{FF2B5EF4-FFF2-40B4-BE49-F238E27FC236}">
                <a16:creationId xmlns:a16="http://schemas.microsoft.com/office/drawing/2014/main" id="{FDFCBD69-E884-F44F-BA8C-6DB11896C7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8" y="1693192"/>
            <a:ext cx="12007284" cy="409339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CA95A0-2056-224B-C722-DC9CFB2BE415}"/>
              </a:ext>
            </a:extLst>
          </p:cNvPr>
          <p:cNvCxnSpPr>
            <a:cxnSpLocks/>
          </p:cNvCxnSpPr>
          <p:nvPr/>
        </p:nvCxnSpPr>
        <p:spPr>
          <a:xfrm>
            <a:off x="840509" y="3912718"/>
            <a:ext cx="6547716" cy="0"/>
          </a:xfrm>
          <a:prstGeom prst="line">
            <a:avLst/>
          </a:prstGeom>
          <a:ln w="28575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BF79890-684E-5AF9-A295-32098AD86FCA}"/>
              </a:ext>
            </a:extLst>
          </p:cNvPr>
          <p:cNvCxnSpPr>
            <a:cxnSpLocks/>
          </p:cNvCxnSpPr>
          <p:nvPr/>
        </p:nvCxnSpPr>
        <p:spPr>
          <a:xfrm flipV="1">
            <a:off x="11468607" y="3795002"/>
            <a:ext cx="445430" cy="445506"/>
          </a:xfrm>
          <a:prstGeom prst="straightConnector1">
            <a:avLst/>
          </a:prstGeom>
          <a:ln w="38100">
            <a:solidFill>
              <a:srgbClr val="24A1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D413150-F6C1-532C-C81B-6A15F390D285}"/>
              </a:ext>
            </a:extLst>
          </p:cNvPr>
          <p:cNvSpPr txBox="1"/>
          <p:nvPr/>
        </p:nvSpPr>
        <p:spPr>
          <a:xfrm>
            <a:off x="10485388" y="3917343"/>
            <a:ext cx="983219" cy="646331"/>
          </a:xfrm>
          <a:prstGeom prst="rect">
            <a:avLst/>
          </a:prstGeom>
          <a:solidFill>
            <a:srgbClr val="E1E9F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2.12%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D267E-8147-82B4-D2E5-E706896EAEDA}"/>
              </a:ext>
            </a:extLst>
          </p:cNvPr>
          <p:cNvSpPr txBox="1"/>
          <p:nvPr/>
        </p:nvSpPr>
        <p:spPr>
          <a:xfrm>
            <a:off x="92358" y="9236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30-Year Fixed Mortgage Rate Spread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Above 10-Year Treasury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BB9F56-25E4-E31D-AF08-2D3823351881}"/>
              </a:ext>
            </a:extLst>
          </p:cNvPr>
          <p:cNvCxnSpPr>
            <a:cxnSpLocks/>
          </p:cNvCxnSpPr>
          <p:nvPr/>
        </p:nvCxnSpPr>
        <p:spPr>
          <a:xfrm>
            <a:off x="840508" y="4508177"/>
            <a:ext cx="6547716" cy="0"/>
          </a:xfrm>
          <a:prstGeom prst="line">
            <a:avLst/>
          </a:prstGeom>
          <a:ln w="28575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ACD9456-94A0-E14A-A39F-AC9E2101D1E3}"/>
              </a:ext>
            </a:extLst>
          </p:cNvPr>
          <p:cNvSpPr/>
          <p:nvPr/>
        </p:nvSpPr>
        <p:spPr>
          <a:xfrm>
            <a:off x="361950" y="3754160"/>
            <a:ext cx="474258" cy="233640"/>
          </a:xfrm>
          <a:prstGeom prst="rect">
            <a:avLst/>
          </a:prstGeom>
          <a:noFill/>
          <a:ln w="38100">
            <a:solidFill>
              <a:srgbClr val="00AF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24637-5A45-C5CC-8768-541282C1DED1}"/>
              </a:ext>
            </a:extLst>
          </p:cNvPr>
          <p:cNvSpPr/>
          <p:nvPr/>
        </p:nvSpPr>
        <p:spPr>
          <a:xfrm>
            <a:off x="361950" y="4339270"/>
            <a:ext cx="474258" cy="233640"/>
          </a:xfrm>
          <a:prstGeom prst="rect">
            <a:avLst/>
          </a:prstGeom>
          <a:noFill/>
          <a:ln w="38100">
            <a:solidFill>
              <a:srgbClr val="00AF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DB6C7DD-28C4-87D4-95AB-0090D1D8F5F3}"/>
              </a:ext>
            </a:extLst>
          </p:cNvPr>
          <p:cNvCxnSpPr>
            <a:cxnSpLocks/>
          </p:cNvCxnSpPr>
          <p:nvPr/>
        </p:nvCxnSpPr>
        <p:spPr>
          <a:xfrm>
            <a:off x="11162442" y="2825750"/>
            <a:ext cx="0" cy="318107"/>
          </a:xfrm>
          <a:prstGeom prst="straightConnector1">
            <a:avLst/>
          </a:prstGeom>
          <a:ln w="38100">
            <a:solidFill>
              <a:srgbClr val="24A1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01E0589-04AD-62E7-9C97-499234AA0832}"/>
              </a:ext>
            </a:extLst>
          </p:cNvPr>
          <p:cNvSpPr txBox="1"/>
          <p:nvPr/>
        </p:nvSpPr>
        <p:spPr>
          <a:xfrm>
            <a:off x="10578030" y="2158936"/>
            <a:ext cx="1168824" cy="646331"/>
          </a:xfrm>
          <a:prstGeom prst="rect">
            <a:avLst/>
          </a:prstGeom>
          <a:solidFill>
            <a:srgbClr val="E1E9F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2.6%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4B1625D1-4B2E-8E5D-D62E-6DAA4ADC270B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7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F9C9BF4E-B34F-E42D-C5E2-5E8FF9CC1B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42A3B3-C105-396A-8F60-88C84938257D}"/>
              </a:ext>
            </a:extLst>
          </p:cNvPr>
          <p:cNvSpPr txBox="1"/>
          <p:nvPr/>
        </p:nvSpPr>
        <p:spPr>
          <a:xfrm>
            <a:off x="92358" y="92360"/>
            <a:ext cx="12099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Mortgage Rate Forecast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7CB2DE-0BFD-8050-F680-B75002A79BE8}"/>
              </a:ext>
            </a:extLst>
          </p:cNvPr>
          <p:cNvSpPr txBox="1"/>
          <p:nvPr/>
        </p:nvSpPr>
        <p:spPr>
          <a:xfrm>
            <a:off x="2927494" y="2228564"/>
            <a:ext cx="34575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10-year Treasury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Spread narrows</a:t>
            </a:r>
            <a:endParaRPr kumimoji="0" lang="en-US" sz="36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30-year FRM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D68326-7B4D-18A2-C054-4665F71E14E7}"/>
              </a:ext>
            </a:extLst>
          </p:cNvPr>
          <p:cNvSpPr txBox="1"/>
          <p:nvPr/>
        </p:nvSpPr>
        <p:spPr>
          <a:xfrm>
            <a:off x="6908944" y="2228564"/>
            <a:ext cx="15330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3.80%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1.90%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5.70%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5613050-EDAA-4BBB-995C-85920F9888CC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2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97F6C-B703-D3E8-F5B0-1E96F7B17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DE30D5F5-6DAA-B0C1-2E49-E3C2274B7F0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ADFA0B-65A0-FD07-9CD6-B49DEA6D1D89}"/>
              </a:ext>
            </a:extLst>
          </p:cNvPr>
          <p:cNvSpPr txBox="1"/>
          <p:nvPr/>
        </p:nvSpPr>
        <p:spPr>
          <a:xfrm>
            <a:off x="92358" y="92360"/>
            <a:ext cx="12099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Market Mortgage Rate Forecast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2326DE-59E9-2716-C73B-6BB83B2DAA3E}"/>
              </a:ext>
            </a:extLst>
          </p:cNvPr>
          <p:cNvGraphicFramePr>
            <a:graphicFrameLocks noGrp="1"/>
          </p:cNvGraphicFramePr>
          <p:nvPr/>
        </p:nvGraphicFramePr>
        <p:xfrm>
          <a:off x="4271821" y="892606"/>
          <a:ext cx="3648357" cy="5486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05884">
                  <a:extLst>
                    <a:ext uri="{9D8B030D-6E8A-4147-A177-3AD203B41FA5}">
                      <a16:colId xmlns:a16="http://schemas.microsoft.com/office/drawing/2014/main" val="3183173509"/>
                    </a:ext>
                  </a:extLst>
                </a:gridCol>
                <a:gridCol w="1542473">
                  <a:extLst>
                    <a:ext uri="{9D8B030D-6E8A-4147-A177-3AD203B41FA5}">
                      <a16:colId xmlns:a16="http://schemas.microsoft.com/office/drawing/2014/main" val="3166040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Fannie Mae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5.9%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623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NAR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6.0%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901475"/>
                  </a:ext>
                </a:extLst>
              </a:tr>
              <a:tr h="3778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Bright MLS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6.13%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248933"/>
                  </a:ext>
                </a:extLst>
              </a:tr>
              <a:tr h="37782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Zillow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6.13%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25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Wells Fargo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6.2%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NAHB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6.2%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561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Realtor.com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6.3%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111807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Redfin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6.3%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539626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MBA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6.4%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9244487"/>
                  </a:ext>
                </a:extLst>
              </a:tr>
              <a:tr h="271142">
                <a:tc gridSpan="2"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584520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Average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6.17%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004435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MBS Highway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5.70%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310556"/>
                  </a:ext>
                </a:extLst>
              </a:tr>
            </a:tbl>
          </a:graphicData>
        </a:graphic>
      </p:graphicFrame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1B776DA-62E6-FCDC-F8E0-EE3F85F94482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1A0AB-1D3A-3DFC-ED24-1A21F73DB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EC5CBCD1-648C-24EC-F360-3B0F6D747D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BBDC8F-D93D-566A-034B-92F232FB9970}"/>
              </a:ext>
            </a:extLst>
          </p:cNvPr>
          <p:cNvSpPr txBox="1"/>
          <p:nvPr/>
        </p:nvSpPr>
        <p:spPr>
          <a:xfrm>
            <a:off x="92358" y="92360"/>
            <a:ext cx="11351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Loans Eligible to Refi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8B8B63-D344-3EED-9D93-BB0D1C57D576}"/>
              </a:ext>
            </a:extLst>
          </p:cNvPr>
          <p:cNvSpPr txBox="1"/>
          <p:nvPr/>
        </p:nvSpPr>
        <p:spPr>
          <a:xfrm>
            <a:off x="92358" y="943552"/>
            <a:ext cx="42567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80% LTV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Rate savings 0.75%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720 FICO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7216F5-4B84-9D6F-6D8F-DD98F6C784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72" t="2716" r="1969" b="7230"/>
          <a:stretch>
            <a:fillRect/>
          </a:stretch>
        </p:blipFill>
        <p:spPr>
          <a:xfrm>
            <a:off x="5989553" y="92360"/>
            <a:ext cx="5928445" cy="61590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6A09C8-9895-08C9-805B-D9C720705925}"/>
              </a:ext>
            </a:extLst>
          </p:cNvPr>
          <p:cNvSpPr txBox="1"/>
          <p:nvPr/>
        </p:nvSpPr>
        <p:spPr>
          <a:xfrm>
            <a:off x="9144000" y="6271678"/>
            <a:ext cx="2435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ICE McDash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AD27F0-A6AB-71DC-0C8A-32C072A739DD}"/>
              </a:ext>
            </a:extLst>
          </p:cNvPr>
          <p:cNvSpPr txBox="1"/>
          <p:nvPr/>
        </p:nvSpPr>
        <p:spPr>
          <a:xfrm>
            <a:off x="6164580" y="306642"/>
            <a:ext cx="111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9.7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9855B5-281B-A049-0944-7B6EDEE4BED7}"/>
              </a:ext>
            </a:extLst>
          </p:cNvPr>
          <p:cNvSpPr txBox="1"/>
          <p:nvPr/>
        </p:nvSpPr>
        <p:spPr>
          <a:xfrm>
            <a:off x="6729715" y="714074"/>
            <a:ext cx="111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8.9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8EFFD2-3943-4257-727B-FF75EAF4E081}"/>
              </a:ext>
            </a:extLst>
          </p:cNvPr>
          <p:cNvSpPr txBox="1"/>
          <p:nvPr/>
        </p:nvSpPr>
        <p:spPr>
          <a:xfrm>
            <a:off x="9538097" y="502567"/>
            <a:ext cx="1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Millions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AAC903-35B8-1BC2-DD70-8E765E5702E2}"/>
              </a:ext>
            </a:extLst>
          </p:cNvPr>
          <p:cNvSpPr txBox="1"/>
          <p:nvPr/>
        </p:nvSpPr>
        <p:spPr>
          <a:xfrm>
            <a:off x="7294850" y="1232916"/>
            <a:ext cx="111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FD9DD3-DA3D-8572-75D5-D12973F78DD2}"/>
              </a:ext>
            </a:extLst>
          </p:cNvPr>
          <p:cNvSpPr txBox="1"/>
          <p:nvPr/>
        </p:nvSpPr>
        <p:spPr>
          <a:xfrm>
            <a:off x="7859985" y="1794836"/>
            <a:ext cx="111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1C0700-E09A-5AE7-593A-E62957E4BAC6}"/>
              </a:ext>
            </a:extLst>
          </p:cNvPr>
          <p:cNvSpPr txBox="1"/>
          <p:nvPr/>
        </p:nvSpPr>
        <p:spPr>
          <a:xfrm>
            <a:off x="8425120" y="2295290"/>
            <a:ext cx="111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367594-0F32-2E1D-57AE-1E29A8F60477}"/>
              </a:ext>
            </a:extLst>
          </p:cNvPr>
          <p:cNvSpPr txBox="1"/>
          <p:nvPr/>
        </p:nvSpPr>
        <p:spPr>
          <a:xfrm>
            <a:off x="8990255" y="2767169"/>
            <a:ext cx="111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878CBA-395C-4EFA-B177-E8A321BB432E}"/>
              </a:ext>
            </a:extLst>
          </p:cNvPr>
          <p:cNvSpPr txBox="1"/>
          <p:nvPr/>
        </p:nvSpPr>
        <p:spPr>
          <a:xfrm>
            <a:off x="9555390" y="3486698"/>
            <a:ext cx="111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16D132-B5AC-DD2A-4FB8-E933EA8C9488}"/>
              </a:ext>
            </a:extLst>
          </p:cNvPr>
          <p:cNvSpPr txBox="1"/>
          <p:nvPr/>
        </p:nvSpPr>
        <p:spPr>
          <a:xfrm>
            <a:off x="10120525" y="3729977"/>
            <a:ext cx="111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CAAC52-84E6-5C6F-6B48-575CD6CBC6F8}"/>
              </a:ext>
            </a:extLst>
          </p:cNvPr>
          <p:cNvSpPr txBox="1"/>
          <p:nvPr/>
        </p:nvSpPr>
        <p:spPr>
          <a:xfrm>
            <a:off x="10685660" y="4030406"/>
            <a:ext cx="111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2.4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0348ECE-1E56-3544-FA11-40E9A0AE2BD9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57049" y="6415850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5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9E7BB-061D-B12C-1D25-E2CDF1BBD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0FD7F26-21C6-18C2-FEAA-23BB29363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E075255-6EB0-5A41-24B5-584CDC66504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34F18D8F-055F-E942-300D-0680D7466572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4" y="6362226"/>
            <a:ext cx="1911545" cy="30956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526B0F7-F1B1-2469-194A-E12009FD4069}"/>
              </a:ext>
            </a:extLst>
          </p:cNvPr>
          <p:cNvSpPr txBox="1"/>
          <p:nvPr/>
        </p:nvSpPr>
        <p:spPr>
          <a:xfrm>
            <a:off x="595979" y="1736348"/>
            <a:ext cx="77320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 Estate</a:t>
            </a:r>
            <a:endParaRPr kumimoji="0" lang="en-US" sz="8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E87A40-507E-2E4A-1CCE-C701905C9BF1}"/>
              </a:ext>
            </a:extLst>
          </p:cNvPr>
          <p:cNvSpPr txBox="1"/>
          <p:nvPr/>
        </p:nvSpPr>
        <p:spPr>
          <a:xfrm>
            <a:off x="595980" y="506537"/>
            <a:ext cx="92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2026 Forecast</a:t>
            </a:r>
          </a:p>
        </p:txBody>
      </p:sp>
    </p:spTree>
    <p:extLst>
      <p:ext uri="{BB962C8B-B14F-4D97-AF65-F5344CB8AC3E}">
        <p14:creationId xmlns:p14="http://schemas.microsoft.com/office/powerpoint/2010/main" val="52509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43011-6D3A-455C-035A-016644BFD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C8A28C7D-37D4-C2EA-37A3-538A6C01CCA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F22EDD-BE60-3E13-6B95-D532E2A2FB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t="10747" b="12156"/>
          <a:stretch>
            <a:fillRect/>
          </a:stretch>
        </p:blipFill>
        <p:spPr>
          <a:xfrm>
            <a:off x="92358" y="1104814"/>
            <a:ext cx="12007284" cy="52873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F321D2-2573-9611-67CF-E784489B8915}"/>
              </a:ext>
            </a:extLst>
          </p:cNvPr>
          <p:cNvSpPr/>
          <p:nvPr/>
        </p:nvSpPr>
        <p:spPr>
          <a:xfrm>
            <a:off x="849087" y="2136176"/>
            <a:ext cx="9375568" cy="2035773"/>
          </a:xfrm>
          <a:prstGeom prst="rect">
            <a:avLst/>
          </a:prstGeom>
          <a:solidFill>
            <a:srgbClr val="FFFF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A27764-4087-8660-8A69-DC49B45022BE}"/>
              </a:ext>
            </a:extLst>
          </p:cNvPr>
          <p:cNvSpPr/>
          <p:nvPr/>
        </p:nvSpPr>
        <p:spPr>
          <a:xfrm>
            <a:off x="10224654" y="4171950"/>
            <a:ext cx="1567671" cy="1200150"/>
          </a:xfrm>
          <a:prstGeom prst="rect">
            <a:avLst/>
          </a:prstGeom>
          <a:solidFill>
            <a:srgbClr val="FF0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D26207-25FA-3327-4C6A-722CD8503AEB}"/>
              </a:ext>
            </a:extLst>
          </p:cNvPr>
          <p:cNvSpPr txBox="1"/>
          <p:nvPr/>
        </p:nvSpPr>
        <p:spPr>
          <a:xfrm>
            <a:off x="849087" y="2136176"/>
            <a:ext cx="31202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Average 1.8M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1412225-2885-8597-EB26-B6DAD6F45FA2}"/>
              </a:ext>
            </a:extLst>
          </p:cNvPr>
          <p:cNvCxnSpPr>
            <a:cxnSpLocks/>
          </p:cNvCxnSpPr>
          <p:nvPr/>
        </p:nvCxnSpPr>
        <p:spPr>
          <a:xfrm>
            <a:off x="8946233" y="5203311"/>
            <a:ext cx="1122792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002C094-4C18-BAB8-397E-6A4184697C60}"/>
              </a:ext>
            </a:extLst>
          </p:cNvPr>
          <p:cNvSpPr txBox="1">
            <a:spLocks/>
          </p:cNvSpPr>
          <p:nvPr/>
        </p:nvSpPr>
        <p:spPr>
          <a:xfrm>
            <a:off x="4695314" y="1504320"/>
            <a:ext cx="2145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328DF7-C13E-6F03-1309-E499554946D4}"/>
              </a:ext>
            </a:extLst>
          </p:cNvPr>
          <p:cNvSpPr txBox="1"/>
          <p:nvPr/>
        </p:nvSpPr>
        <p:spPr>
          <a:xfrm>
            <a:off x="5301893" y="4889441"/>
            <a:ext cx="37539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Pent-up Demand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B71DAE-5FCE-293D-39EB-8786D0926D44}"/>
              </a:ext>
            </a:extLst>
          </p:cNvPr>
          <p:cNvSpPr txBox="1"/>
          <p:nvPr/>
        </p:nvSpPr>
        <p:spPr>
          <a:xfrm>
            <a:off x="92358" y="92360"/>
            <a:ext cx="11351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Household 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11B9C-FB80-A9F3-9949-2B135590D991}"/>
              </a:ext>
            </a:extLst>
          </p:cNvPr>
          <p:cNvSpPr txBox="1"/>
          <p:nvPr/>
        </p:nvSpPr>
        <p:spPr>
          <a:xfrm>
            <a:off x="14173200" y="5000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20CD4EE-B810-0DF6-F380-B621BA3C8C28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75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CB5E8-E25D-793D-14F4-CF907CDD7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DF88CBD2-D16F-E80F-46CC-2B7A912D3EE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6DB4A7-6270-C314-CFFB-C39C253709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" t="9195" r="33" b="10173"/>
          <a:stretch>
            <a:fillRect/>
          </a:stretch>
        </p:blipFill>
        <p:spPr>
          <a:xfrm>
            <a:off x="485774" y="990600"/>
            <a:ext cx="11220451" cy="51854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D0B856-CD88-F218-6EB1-FB6296D0465C}"/>
              </a:ext>
            </a:extLst>
          </p:cNvPr>
          <p:cNvSpPr txBox="1"/>
          <p:nvPr/>
        </p:nvSpPr>
        <p:spPr>
          <a:xfrm>
            <a:off x="81341" y="76737"/>
            <a:ext cx="11351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Housing Starts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D039B9-76C3-D526-81D1-D50D7975819E}"/>
              </a:ext>
            </a:extLst>
          </p:cNvPr>
          <p:cNvSpPr txBox="1">
            <a:spLocks/>
          </p:cNvSpPr>
          <p:nvPr/>
        </p:nvSpPr>
        <p:spPr>
          <a:xfrm>
            <a:off x="10501370" y="4143074"/>
            <a:ext cx="847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1.2M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4D8863-6BD6-7A6B-D818-1870CC177AAF}"/>
              </a:ext>
            </a:extLst>
          </p:cNvPr>
          <p:cNvSpPr txBox="1">
            <a:spLocks/>
          </p:cNvSpPr>
          <p:nvPr/>
        </p:nvSpPr>
        <p:spPr>
          <a:xfrm>
            <a:off x="7007941" y="1024950"/>
            <a:ext cx="1444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Supply</a:t>
            </a:r>
          </a:p>
        </p:txBody>
      </p:sp>
      <p:pic>
        <p:nvPicPr>
          <p:cNvPr id="4" name="Picture 3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9DB2C50-745C-3017-1D52-CBF64C353D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7" t="31771" r="10887" b="23706"/>
          <a:stretch/>
        </p:blipFill>
        <p:spPr>
          <a:xfrm>
            <a:off x="10476411" y="6404912"/>
            <a:ext cx="1475437" cy="3145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793255-AB7B-65CB-F582-DBF2C882FFA8}"/>
              </a:ext>
            </a:extLst>
          </p:cNvPr>
          <p:cNvSpPr/>
          <p:nvPr/>
        </p:nvSpPr>
        <p:spPr>
          <a:xfrm>
            <a:off x="1144852" y="1619250"/>
            <a:ext cx="7865798" cy="1819275"/>
          </a:xfrm>
          <a:prstGeom prst="rect">
            <a:avLst/>
          </a:prstGeom>
          <a:solidFill>
            <a:srgbClr val="FFFF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75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478A8-B42C-6F1E-7E25-E8C6F0039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F95822A7-AC76-5975-0111-5740E52C323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546F086A-C5FC-B600-8291-F2ADEF52A6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3EE4B0-A312-95F2-8E73-3FA8ABD75B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389" y="326539"/>
            <a:ext cx="9465221" cy="584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3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AAFFF40-45CF-E141-71D7-AC3CC35B91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843B24-3EC5-3FA6-E62F-187843314667}"/>
              </a:ext>
            </a:extLst>
          </p:cNvPr>
          <p:cNvSpPr txBox="1"/>
          <p:nvPr/>
        </p:nvSpPr>
        <p:spPr>
          <a:xfrm>
            <a:off x="114299" y="110835"/>
            <a:ext cx="9381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Market Real Estate Forecast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01AA69E-84AC-40FA-C782-6CFD3A548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954677"/>
              </p:ext>
            </p:extLst>
          </p:nvPr>
        </p:nvGraphicFramePr>
        <p:xfrm>
          <a:off x="2469067" y="903972"/>
          <a:ext cx="7253865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551">
                  <a:extLst>
                    <a:ext uri="{9D8B030D-6E8A-4147-A177-3AD203B41FA5}">
                      <a16:colId xmlns:a16="http://schemas.microsoft.com/office/drawing/2014/main" val="3183173509"/>
                    </a:ext>
                  </a:extLst>
                </a:gridCol>
                <a:gridCol w="2453569">
                  <a:extLst>
                    <a:ext uri="{9D8B030D-6E8A-4147-A177-3AD203B41FA5}">
                      <a16:colId xmlns:a16="http://schemas.microsoft.com/office/drawing/2014/main" val="37436327"/>
                    </a:ext>
                  </a:extLst>
                </a:gridCol>
                <a:gridCol w="2754745">
                  <a:extLst>
                    <a:ext uri="{9D8B030D-6E8A-4147-A177-3AD203B41FA5}">
                      <a16:colId xmlns:a16="http://schemas.microsoft.com/office/drawing/2014/main" val="3050841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Home Prices YoY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Existing Home Sales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90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NAR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4%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14%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9381179"/>
                  </a:ext>
                </a:extLst>
              </a:tr>
              <a:tr h="37782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Fannie Mae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1.3%</a:t>
                      </a:r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7.8%</a:t>
                      </a:r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25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Zillow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1.2%</a:t>
                      </a:r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4.3%</a:t>
                      </a:r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111807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Realtor.com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2.2%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1.7%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539626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Redfin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1%</a:t>
                      </a:r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3%</a:t>
                      </a:r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877683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Bright MLS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0.9%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9%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2939458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Cotality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4.3%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9244487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Pulsenomics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2.4%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835222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Average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2.16%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6.63%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004435"/>
                  </a:ext>
                </a:extLst>
              </a:tr>
              <a:tr h="271142">
                <a:tc gridSpan="3">
                  <a:txBody>
                    <a:bodyPr/>
                    <a:lstStyle/>
                    <a:p>
                      <a:endParaRPr lang="en-US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60061"/>
                  </a:ext>
                </a:extLst>
              </a:tr>
              <a:tr h="271142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00FF"/>
                          </a:solidFill>
                          <a:highlight>
                            <a:srgbClr val="00FF00"/>
                          </a:highlight>
                        </a:rPr>
                        <a:t>MBS Highway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00FF"/>
                          </a:solidFill>
                          <a:highlight>
                            <a:srgbClr val="00FF00"/>
                          </a:highlight>
                        </a:rPr>
                        <a:t>3.50%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310556"/>
                  </a:ext>
                </a:extLst>
              </a:tr>
            </a:tbl>
          </a:graphicData>
        </a:graphic>
      </p:graphicFrame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D7BBA0A-3782-708D-3022-B58F62077223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7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A2A3B-1843-1DF3-138F-9A1171CB8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23CBC372-C72B-C41B-8698-D91A91FD22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663CA8-F487-3A29-81E5-9AD69DAC8D85}"/>
              </a:ext>
            </a:extLst>
          </p:cNvPr>
          <p:cNvSpPr txBox="1"/>
          <p:nvPr/>
        </p:nvSpPr>
        <p:spPr>
          <a:xfrm>
            <a:off x="92358" y="1035804"/>
            <a:ext cx="11801673" cy="4696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6" ea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Unemployment Rate 		</a:t>
            </a:r>
            <a:r>
              <a:rPr kumimoji="0" lang="en-US" sz="32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4.8%</a:t>
            </a:r>
          </a:p>
          <a:p>
            <a:pPr lvl="6" ea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kumimoji="0" lang="en-US" sz="3200" b="0" i="0" u="none" strike="noStrike" kern="1200" cap="none" spc="0" normalizeH="0" baseline="0" noProof="0" dirty="0">
              <a:ln>
                <a:solidFill>
                  <a:prstClr val="white">
                    <a:lumMod val="75000"/>
                    <a:lumOff val="25000"/>
                    <a:alpha val="10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6" ea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Core PCE Inflation 		</a:t>
            </a:r>
            <a:r>
              <a:rPr kumimoji="0" lang="en-US" sz="32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2.5%</a:t>
            </a:r>
          </a:p>
          <a:p>
            <a:pPr lvl="6" ea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kumimoji="0" lang="en-US" sz="3200" b="0" i="0" u="none" strike="noStrike" kern="1200" cap="none" spc="0" normalizeH="0" baseline="0" noProof="0" dirty="0">
              <a:ln>
                <a:solidFill>
                  <a:prstClr val="white">
                    <a:lumMod val="75000"/>
                    <a:lumOff val="25000"/>
                    <a:alpha val="10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6" ea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Fed Funds Rate</a:t>
            </a:r>
            <a:r>
              <a:rPr kumimoji="0" lang="en-US" sz="32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		2.875%</a:t>
            </a:r>
          </a:p>
          <a:p>
            <a:pPr lvl="6" ea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kumimoji="0" lang="en-US" sz="3200" b="0" i="0" u="none" strike="noStrike" kern="1200" cap="none" spc="0" normalizeH="0" baseline="0" noProof="0" dirty="0">
              <a:ln>
                <a:solidFill>
                  <a:prstClr val="white">
                    <a:lumMod val="75000"/>
                    <a:lumOff val="25000"/>
                    <a:alpha val="10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6" ea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Mortgage rate low</a:t>
            </a:r>
            <a:r>
              <a:rPr kumimoji="0" lang="en-US" sz="32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5.25% - 5.70%</a:t>
            </a:r>
          </a:p>
          <a:p>
            <a:pPr lvl="6" ea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kumimoji="0" lang="en-US" sz="3200" b="0" i="0" u="none" strike="noStrike" kern="1200" cap="none" spc="0" normalizeH="0" baseline="0" noProof="0" dirty="0">
              <a:ln>
                <a:solidFill>
                  <a:prstClr val="white">
                    <a:lumMod val="75000"/>
                    <a:lumOff val="25000"/>
                    <a:alpha val="10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6" ea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Home price appreciation 	</a:t>
            </a:r>
            <a:r>
              <a:rPr kumimoji="0" lang="en-US" sz="3200" b="0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3.5%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6D4730-CD72-9CA1-E558-A19E517C2BE1}"/>
              </a:ext>
            </a:extLst>
          </p:cNvPr>
          <p:cNvSpPr txBox="1"/>
          <p:nvPr/>
        </p:nvSpPr>
        <p:spPr>
          <a:xfrm>
            <a:off x="92358" y="92360"/>
            <a:ext cx="11351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2026 MBS Highway Forecasts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BBA2387-8B2C-29A1-F52B-5F1A6AC922AD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1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693</Words>
  <Application>Microsoft Office PowerPoint</Application>
  <PresentationFormat>Widescreen</PresentationFormat>
  <Paragraphs>256</Paragraphs>
  <Slides>29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Calisto MT</vt:lpstr>
      <vt:lpstr>Impact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Diana Bajramovic</dc:creator>
  <cp:lastModifiedBy>Mike Molina</cp:lastModifiedBy>
  <cp:revision>5</cp:revision>
  <dcterms:created xsi:type="dcterms:W3CDTF">2026-01-08T18:32:57Z</dcterms:created>
  <dcterms:modified xsi:type="dcterms:W3CDTF">2026-01-12T02:42:04Z</dcterms:modified>
</cp:coreProperties>
</file>